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29"/>
  </p:notesMasterIdLst>
  <p:sldIdLst>
    <p:sldId id="293" r:id="rId2"/>
    <p:sldId id="295" r:id="rId3"/>
    <p:sldId id="267" r:id="rId4"/>
    <p:sldId id="296" r:id="rId5"/>
    <p:sldId id="297" r:id="rId6"/>
    <p:sldId id="298" r:id="rId7"/>
    <p:sldId id="299" r:id="rId8"/>
    <p:sldId id="300" r:id="rId9"/>
    <p:sldId id="303" r:id="rId10"/>
    <p:sldId id="302" r:id="rId11"/>
    <p:sldId id="304" r:id="rId12"/>
    <p:sldId id="305" r:id="rId13"/>
    <p:sldId id="301" r:id="rId14"/>
    <p:sldId id="307" r:id="rId15"/>
    <p:sldId id="310" r:id="rId16"/>
    <p:sldId id="309" r:id="rId17"/>
    <p:sldId id="308" r:id="rId18"/>
    <p:sldId id="311" r:id="rId19"/>
    <p:sldId id="320" r:id="rId20"/>
    <p:sldId id="313" r:id="rId21"/>
    <p:sldId id="312" r:id="rId22"/>
    <p:sldId id="314" r:id="rId23"/>
    <p:sldId id="315" r:id="rId24"/>
    <p:sldId id="316" r:id="rId25"/>
    <p:sldId id="317" r:id="rId26"/>
    <p:sldId id="318" r:id="rId27"/>
    <p:sldId id="319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2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085F3-A77E-408E-9F90-D3B01E2760CC}" type="datetimeFigureOut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591C5F-1D0F-4256-BD1C-618DF4C917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965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E4A2F-89AF-428E-9EAB-2363F75F2D8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04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E4A2F-89AF-428E-9EAB-2363F75F2D8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460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E696B-9374-4FC8-A4A4-DDB21E4308C9}" type="datetime1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667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4896E-ED42-4D61-895F-99B0D2E268F3}" type="datetime1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2579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4896E-ED42-4D61-895F-99B0D2E268F3}" type="datetime1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36825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4896E-ED42-4D61-895F-99B0D2E268F3}" type="datetime1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6308256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4896E-ED42-4D61-895F-99B0D2E268F3}" type="datetime1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80388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4896E-ED42-4D61-895F-99B0D2E268F3}" type="datetime1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87371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4896E-ED42-4D61-895F-99B0D2E268F3}" type="datetime1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87202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40FDD-37C3-44C6-926E-30504FBD2D12}" type="datetime1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6739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6C0D-36C2-4B2B-9620-3F481773C3BD}" type="datetime1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863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A0AE-82B0-4EE0-BB01-FCB58416881D}" type="datetime1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313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5DD2A-9A58-465F-9A0F-1C8629BE06FE}" type="datetime1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502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AFD41-B754-45DC-A522-98D3F864B24A}" type="datetime1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29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21B1-7A1E-426C-AF01-35749B7BF4ED}" type="datetime1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912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3A041-F064-4634-BCB4-E288DF9234D4}" type="datetime1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570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B916-A8CC-4508-BDB7-A7C41CF51D78}" type="datetime1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248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80F88-DEEA-4445-973D-596FFE796746}" type="datetime1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369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8E8D3-738E-482E-B8E9-37E700B6269C}" type="datetime1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887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174896E-ED42-4D61-895F-99B0D2E268F3}" type="datetime1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9200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hf hdr="0" ftr="0" dt="0"/>
  <p:txStyles>
    <p:titleStyle>
      <a:lvl1pPr algn="ctr" defTabSz="457200" rtl="0" eaLnBrk="1" latinLnBrk="1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icmoon@kaist.ac.k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8.png"/><Relationship Id="rId7" Type="http://schemas.openxmlformats.org/officeDocument/2006/relationships/image" Target="../media/image6.png"/><Relationship Id="rId12" Type="http://schemas.openxmlformats.org/officeDocument/2006/relationships/image" Target="../media/image6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4.png"/><Relationship Id="rId5" Type="http://schemas.openxmlformats.org/officeDocument/2006/relationships/image" Target="../media/image60.png"/><Relationship Id="rId10" Type="http://schemas.openxmlformats.org/officeDocument/2006/relationships/image" Target="../media/image63.png"/><Relationship Id="rId4" Type="http://schemas.openxmlformats.org/officeDocument/2006/relationships/image" Target="../media/image59.png"/><Relationship Id="rId9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7" Type="http://schemas.openxmlformats.org/officeDocument/2006/relationships/image" Target="../media/image6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8.png"/><Relationship Id="rId9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1.png"/><Relationship Id="rId12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160.png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7.png"/><Relationship Id="rId5" Type="http://schemas.openxmlformats.org/officeDocument/2006/relationships/image" Target="../media/image200.png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72.png"/><Relationship Id="rId5" Type="http://schemas.openxmlformats.org/officeDocument/2006/relationships/image" Target="../media/image30.png"/><Relationship Id="rId15" Type="http://schemas.openxmlformats.org/officeDocument/2006/relationships/image" Target="../media/image33.png"/><Relationship Id="rId10" Type="http://schemas.openxmlformats.org/officeDocument/2006/relationships/image" Target="../media/image71.png"/><Relationship Id="rId4" Type="http://schemas.openxmlformats.org/officeDocument/2006/relationships/image" Target="../media/image29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51966" y="1769540"/>
            <a:ext cx="9440034" cy="1828801"/>
          </a:xfrm>
        </p:spPr>
        <p:txBody>
          <a:bodyPr/>
          <a:lstStyle/>
          <a:p>
            <a:r>
              <a:rPr lang="en-US" altLang="ko-KR" b="1" dirty="0" smtClean="0"/>
              <a:t>Gaussian Process</a:t>
            </a:r>
            <a:endParaRPr lang="ko-KR" alt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51966" y="3598339"/>
            <a:ext cx="9440034" cy="1049867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 smtClean="0"/>
              <a:t>Il-Chul Moon</a:t>
            </a:r>
            <a:br>
              <a:rPr lang="en-US" altLang="ko-KR" dirty="0" smtClean="0"/>
            </a:br>
            <a:r>
              <a:rPr lang="en-US" altLang="ko-KR" dirty="0" smtClean="0"/>
              <a:t>Dept. of Industrial and Systems Engineering</a:t>
            </a:r>
            <a:br>
              <a:rPr lang="en-US" altLang="ko-KR" dirty="0" smtClean="0"/>
            </a:br>
            <a:r>
              <a:rPr lang="en-US" altLang="ko-KR" dirty="0" smtClean="0"/>
              <a:t>KAIST</a:t>
            </a:r>
            <a:endParaRPr lang="en-US" altLang="ko-KR" dirty="0"/>
          </a:p>
          <a:p>
            <a:r>
              <a:rPr lang="en-US" altLang="ko-KR" dirty="0" smtClean="0">
                <a:hlinkClick r:id="rId2"/>
              </a:rPr>
              <a:t>icmoon@kaist.ac.kr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38455" y="6477005"/>
            <a:ext cx="753545" cy="365125"/>
          </a:xfrm>
        </p:spPr>
        <p:txBody>
          <a:bodyPr/>
          <a:lstStyle/>
          <a:p>
            <a:fld id="{5201CCC1-3165-4E50-B981-0BF2C62E271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64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9771" y="-13664"/>
            <a:ext cx="9122229" cy="544344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Linear Regression with Basis Function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30547" y="636814"/>
                <a:ext cx="8233546" cy="622118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altLang="ko-KR" b="0" dirty="0" smtClean="0"/>
                  <a:t>Linear regression 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ko-KR" dirty="0" smtClean="0"/>
                  <a:t> : weight vector of M dimension</a:t>
                </a:r>
              </a:p>
              <a:p>
                <a:pPr lvl="1"/>
                <a:r>
                  <a:rPr lang="en-US" altLang="ko-KR" dirty="0" smtClean="0"/>
                  <a:t>Or,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altLang="ko-KR" dirty="0" smtClean="0"/>
                  <a:t> : called a design matrix revealing the relation of the weight vector and the input vector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𝑛𝑘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Previously,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ko-KR" dirty="0" smtClean="0"/>
                  <a:t> is modeled as deterministic values</a:t>
                </a:r>
              </a:p>
              <a:p>
                <a:pPr lvl="1"/>
                <a:r>
                  <a:rPr lang="en-US" altLang="ko-KR" dirty="0" smtClean="0"/>
                  <a:t>Now,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ko-KR" dirty="0"/>
                  <a:t> is </a:t>
                </a:r>
                <a:r>
                  <a:rPr lang="en-US" altLang="ko-KR" dirty="0" smtClean="0"/>
                  <a:t>considered to be also probabilistically distributed values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|0,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Normal distribution with zero mean and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 dirty="0" smtClean="0"/>
                  <a:t> precision (or,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ko-KR" dirty="0" smtClean="0"/>
                  <a:t> variance)</a:t>
                </a:r>
              </a:p>
              <a:p>
                <a:r>
                  <a:rPr lang="en-US" altLang="ko-KR" dirty="0" smtClean="0"/>
                  <a:t>Now, w probability distribution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 Y probability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𝑐𝑜𝑣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−0</m:t>
                            </m:r>
                          </m:e>
                        </m:d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−0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altLang="ko-KR" b="0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den>
                    </m:f>
                    <m:r>
                      <m:rPr>
                        <m:sty m:val="p"/>
                      </m:rPr>
                      <a:rPr lang="el-GR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ko-KR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𝑛𝑚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den>
                    </m:f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K : Gram matrix, k : kernel function</a:t>
                </a:r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|0,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30547" y="636814"/>
                <a:ext cx="8233546" cy="6221186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509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86250" y="0"/>
            <a:ext cx="6605750" cy="827314"/>
          </a:xfrm>
        </p:spPr>
        <p:txBody>
          <a:bodyPr/>
          <a:lstStyle/>
          <a:p>
            <a:r>
              <a:rPr lang="en-US" altLang="ko-KR" i="1" dirty="0" smtClean="0"/>
              <a:t>Detour: </a:t>
            </a:r>
            <a:r>
              <a:rPr lang="en-US" altLang="ko-KR" dirty="0" smtClean="0"/>
              <a:t>Kernel Function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796392" y="889907"/>
                <a:ext cx="8311243" cy="578031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ko-KR" dirty="0" smtClean="0"/>
                  <a:t>The kernel calculates the inner product of two vectors in a different space (preferably without explicitly representing the two vectors in the different space)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  <m:r>
                          <a:rPr lang="en-US" altLang="ko-KR" b="1" i="1" smtClean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= </m:t>
                    </m:r>
                    <m:r>
                      <a:rPr lang="ko-KR" altLang="en-US" b="0" i="1" smtClean="0">
                        <a:latin typeface="Cambria Math"/>
                      </a:rPr>
                      <m:t>𝜑</m:t>
                    </m:r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ko-KR" b="1" i="1" smtClean="0"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∙</m:t>
                    </m:r>
                    <m:r>
                      <a:rPr lang="ko-KR" altLang="en-US" b="0" i="1" smtClean="0">
                        <a:latin typeface="Cambria Math"/>
                        <a:ea typeface="Cambria Math"/>
                      </a:rPr>
                      <m:t>𝜑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(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  <m:sub>
                        <m:r>
                          <a:rPr lang="en-US" altLang="ko-KR" b="1" i="1" smtClean="0">
                            <a:latin typeface="Cambria Math"/>
                            <a:ea typeface="Cambria Math"/>
                          </a:rPr>
                          <m:t>𝒋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Some common kernels are following :</a:t>
                </a:r>
              </a:p>
              <a:p>
                <a:pPr lvl="1"/>
                <a:r>
                  <a:rPr lang="en-US" altLang="ko-KR" dirty="0" smtClean="0"/>
                  <a:t>Polynomial(homogeneous)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𝑘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  <m:r>
                          <a:rPr lang="en-US" altLang="ko-KR" b="1" i="1" smtClean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ko-KR" b="1" i="1" smtClean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=(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ko-KR" b="1" i="1" smtClean="0"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altLang="ko-KR" b="1" i="1" smtClean="0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  <m:sub>
                        <m:r>
                          <a:rPr lang="en-US" altLang="ko-KR" b="1" i="1" smtClean="0">
                            <a:latin typeface="Cambria Math"/>
                            <a:ea typeface="Cambria Math"/>
                          </a:rPr>
                          <m:t>𝒋</m:t>
                        </m:r>
                      </m:sub>
                    </m:sSub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𝑑</m:t>
                        </m:r>
                      </m:sup>
                    </m:sSup>
                  </m:oMath>
                </a14:m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Polynomial(inhomogeneous)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𝑘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  <m:r>
                          <a:rPr lang="en-US" altLang="ko-KR" b="1" i="1" smtClean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=(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ko-KR" b="1" i="1" smtClean="0"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altLang="ko-KR" b="1" i="1" smtClean="0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  <m:sub>
                        <m:r>
                          <a:rPr lang="en-US" altLang="ko-KR" b="1" i="1" smtClean="0">
                            <a:latin typeface="Cambria Math"/>
                            <a:ea typeface="Cambria Math"/>
                          </a:rPr>
                          <m:t>𝒋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+1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ko-KR" altLang="en-US" dirty="0" smtClean="0"/>
                  <a:t> 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Gaussian kernel function, a.k.a. Radial Basis Function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𝑘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  <m:r>
                          <a:rPr lang="en-US" altLang="ko-KR" b="1" i="1" smtClean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ko-KR" altLang="en-US" b="0" i="1" smtClean="0">
                                <a:latin typeface="Cambria Math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1" i="1">
                                            <a:latin typeface="Cambria Math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ko-KR" b="1" i="1">
                                            <a:latin typeface="Cambria Math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  <m:r>
                                      <a:rPr lang="en-US" altLang="ko-KR" b="1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1" i="1">
                                            <a:latin typeface="Cambria Math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ko-KR" b="1" i="1">
                                            <a:latin typeface="Cambria Math"/>
                                          </a:rPr>
                                          <m:t>𝒋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altLang="ko-KR" dirty="0" smtClean="0"/>
              </a:p>
              <a:p>
                <a:pPr lvl="3"/>
                <a:r>
                  <a:rPr lang="en-US" altLang="ko-KR" dirty="0" smtClean="0"/>
                  <a:t>For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𝛾</m:t>
                    </m:r>
                    <m:r>
                      <a:rPr lang="en-US" altLang="ko-KR" b="0" i="1" smtClean="0">
                        <a:latin typeface="Cambria Math"/>
                      </a:rPr>
                      <m:t>&gt;0</m:t>
                    </m:r>
                  </m:oMath>
                </a14:m>
                <a:r>
                  <a:rPr lang="en-US" altLang="ko-KR" dirty="0" smtClean="0"/>
                  <a:t>. Sometimes parameterized using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𝛾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b="0" i="1" smtClean="0">
                                <a:latin typeface="Cambria Math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altLang="ko-KR" b="0" dirty="0" smtClean="0"/>
              </a:p>
              <a:p>
                <a:pPr lvl="1"/>
                <a:r>
                  <a:rPr lang="en-US" altLang="ko-KR" dirty="0" smtClean="0"/>
                  <a:t>Hyperbolic tangent, a.k.a. Sigmoid Function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𝑘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  <m:r>
                          <a:rPr lang="en-US" altLang="ko-KR" b="1" i="1" smtClean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b="0" i="1" smtClean="0">
                                <a:latin typeface="Cambria Math"/>
                              </a:rPr>
                              <m:t>𝜅</m:t>
                            </m:r>
                            <m:sSub>
                              <m:sSub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 smtClean="0">
                                    <a:latin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b="1" i="1" smtClean="0">
                                    <a:latin typeface="Cambria Math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ko-KR" b="1" i="1" smtClean="0">
                                <a:latin typeface="Cambria Math"/>
                                <a:ea typeface="Cambria Math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 smtClean="0">
                                    <a:latin typeface="Cambria Math"/>
                                    <a:ea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b="1" i="1" smtClean="0">
                                    <a:latin typeface="Cambria Math"/>
                                    <a:ea typeface="Cambria Math"/>
                                  </a:rPr>
                                  <m:t>𝒋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+</m:t>
                            </m:r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𝑐</m:t>
                            </m:r>
                          </m:e>
                        </m:d>
                      </m:e>
                    </m:func>
                  </m:oMath>
                </a14:m>
                <a:endParaRPr lang="en-US" altLang="ko-KR" b="0" dirty="0" smtClean="0">
                  <a:ea typeface="Cambria Math"/>
                </a:endParaRPr>
              </a:p>
              <a:p>
                <a:pPr lvl="2"/>
                <a:r>
                  <a:rPr lang="en-US" altLang="ko-KR" dirty="0" smtClean="0"/>
                  <a:t>For some(not every)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𝜅</m:t>
                    </m:r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&gt; 0 and c &lt; 0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6392" y="889907"/>
                <a:ext cx="8311243" cy="578031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8515-694B-44C7-A9EB-D2CB2C6423BC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629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3300" y="0"/>
            <a:ext cx="8648700" cy="873579"/>
          </a:xfrm>
        </p:spPr>
        <p:txBody>
          <a:bodyPr/>
          <a:lstStyle/>
          <a:p>
            <a:r>
              <a:rPr lang="en-US" altLang="ko-KR" i="1" dirty="0" smtClean="0"/>
              <a:t>Detour: </a:t>
            </a:r>
            <a:r>
              <a:rPr lang="en-US" altLang="ko-KR" dirty="0" smtClean="0"/>
              <a:t>Polynomial Kernel Function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57599" y="873579"/>
                <a:ext cx="8425544" cy="5984421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 smtClean="0"/>
                  <a:t>Imagine we have</a:t>
                </a:r>
              </a:p>
              <a:p>
                <a:pPr lvl="1"/>
                <a:r>
                  <a:rPr lang="en-US" altLang="ko-KR" b="1" dirty="0" smtClean="0"/>
                  <a:t>x</a:t>
                </a:r>
                <a:r>
                  <a:rPr lang="en-US" altLang="ko-KR" dirty="0" smtClean="0"/>
                  <a:t>=&lt;</a:t>
                </a:r>
                <a:r>
                  <a:rPr lang="en-US" altLang="ko-KR" i="1" dirty="0" smtClean="0"/>
                  <a:t>x</a:t>
                </a:r>
                <a:r>
                  <a:rPr lang="en-US" altLang="ko-KR" i="1" baseline="-25000" dirty="0" smtClean="0"/>
                  <a:t>1</a:t>
                </a:r>
                <a:r>
                  <a:rPr lang="en-US" altLang="ko-KR" i="1" dirty="0" smtClean="0"/>
                  <a:t>, x</a:t>
                </a:r>
                <a:r>
                  <a:rPr lang="en-US" altLang="ko-KR" i="1" baseline="-25000" dirty="0" smtClean="0"/>
                  <a:t>2</a:t>
                </a:r>
                <a:r>
                  <a:rPr lang="en-US" altLang="ko-KR" dirty="0" smtClean="0"/>
                  <a:t>&gt; and </a:t>
                </a:r>
                <a:r>
                  <a:rPr lang="en-US" altLang="ko-KR" b="1" dirty="0" smtClean="0"/>
                  <a:t>z</a:t>
                </a:r>
                <a:r>
                  <a:rPr lang="en-US" altLang="ko-KR" dirty="0" smtClean="0"/>
                  <a:t>=&lt;</a:t>
                </a:r>
                <a:r>
                  <a:rPr lang="en-US" altLang="ko-KR" i="1" dirty="0" smtClean="0"/>
                  <a:t>z</a:t>
                </a:r>
                <a:r>
                  <a:rPr lang="en-US" altLang="ko-KR" i="1" baseline="-25000" dirty="0" smtClean="0"/>
                  <a:t>1</a:t>
                </a:r>
                <a:r>
                  <a:rPr lang="en-US" altLang="ko-KR" i="1" dirty="0" smtClean="0"/>
                  <a:t>, z</a:t>
                </a:r>
                <a:r>
                  <a:rPr lang="en-US" altLang="ko-KR" i="1" baseline="-25000" dirty="0" smtClean="0"/>
                  <a:t>2</a:t>
                </a:r>
                <a:r>
                  <a:rPr lang="en-US" altLang="ko-KR" dirty="0" smtClean="0"/>
                  <a:t>&gt;</a:t>
                </a:r>
              </a:p>
              <a:p>
                <a:pPr marL="708660" lvl="2">
                  <a:buClr>
                    <a:schemeClr val="accent1"/>
                  </a:buClr>
                </a:pPr>
                <a:r>
                  <a:rPr lang="en-US" altLang="ko-KR" dirty="0" smtClean="0">
                    <a:latin typeface="Cambria Math" panose="02040503050406030204" pitchFamily="18" charset="0"/>
                  </a:rPr>
                  <a:t>Polynomial Kernel Function of degree 1</a:t>
                </a:r>
              </a:p>
              <a:p>
                <a:pPr marL="982980" lvl="3">
                  <a:buClr>
                    <a:schemeClr val="accent1"/>
                  </a:buClr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ko-KR" dirty="0"/>
                          <m:t>&lt;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x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, 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x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altLang="ko-KR" dirty="0"/>
                          <m:t>&gt;</m:t>
                        </m:r>
                        <m:r>
                          <a:rPr lang="en-US" altLang="ko-KR" b="1" i="1">
                            <a:latin typeface="Cambria Math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ko-KR" dirty="0"/>
                          <m:t>&lt;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z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, 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z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altLang="ko-KR" dirty="0"/>
                          <m:t>&gt;</m:t>
                        </m:r>
                      </m:e>
                    </m:d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m:rPr>
                        <m:nor/>
                      </m:rPr>
                      <a:rPr lang="en-US" altLang="ko-KR" dirty="0"/>
                      <m:t>&lt;</m:t>
                    </m:r>
                    <m:r>
                      <m:rPr>
                        <m:nor/>
                      </m:rPr>
                      <a:rPr lang="en-US" altLang="ko-KR" i="1" dirty="0"/>
                      <m:t>x</m:t>
                    </m:r>
                    <m:r>
                      <m:rPr>
                        <m:nor/>
                      </m:rPr>
                      <a:rPr lang="en-US" altLang="ko-KR" i="1" baseline="-25000" dirty="0"/>
                      <m:t>1</m:t>
                    </m:r>
                    <m:r>
                      <m:rPr>
                        <m:nor/>
                      </m:rPr>
                      <a:rPr lang="en-US" altLang="ko-KR" i="1" dirty="0"/>
                      <m:t>, </m:t>
                    </m:r>
                    <m:r>
                      <m:rPr>
                        <m:nor/>
                      </m:rPr>
                      <a:rPr lang="en-US" altLang="ko-KR" i="1" dirty="0"/>
                      <m:t>x</m:t>
                    </m:r>
                    <m:r>
                      <m:rPr>
                        <m:nor/>
                      </m:rPr>
                      <a:rPr lang="en-US" altLang="ko-KR" i="1" baseline="-25000" dirty="0"/>
                      <m:t>2</m:t>
                    </m:r>
                    <m:r>
                      <m:rPr>
                        <m:nor/>
                      </m:rPr>
                      <a:rPr lang="en-US" altLang="ko-KR" dirty="0"/>
                      <m:t>&gt;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r>
                      <m:rPr>
                        <m:nor/>
                      </m:rPr>
                      <a:rPr lang="en-US" altLang="ko-KR" dirty="0"/>
                      <m:t>&lt;</m:t>
                    </m:r>
                    <m:r>
                      <m:rPr>
                        <m:nor/>
                      </m:rPr>
                      <a:rPr lang="en-US" altLang="ko-KR" i="1" dirty="0"/>
                      <m:t>z</m:t>
                    </m:r>
                    <m:r>
                      <m:rPr>
                        <m:nor/>
                      </m:rPr>
                      <a:rPr lang="en-US" altLang="ko-KR" i="1" baseline="-25000" dirty="0"/>
                      <m:t>1</m:t>
                    </m:r>
                    <m:r>
                      <m:rPr>
                        <m:nor/>
                      </m:rPr>
                      <a:rPr lang="en-US" altLang="ko-KR" i="1" dirty="0"/>
                      <m:t>, </m:t>
                    </m:r>
                    <m:r>
                      <m:rPr>
                        <m:nor/>
                      </m:rPr>
                      <a:rPr lang="en-US" altLang="ko-KR" i="1" dirty="0"/>
                      <m:t>z</m:t>
                    </m:r>
                    <m:r>
                      <m:rPr>
                        <m:nor/>
                      </m:rPr>
                      <a:rPr lang="en-US" altLang="ko-KR" i="1" baseline="-25000" dirty="0"/>
                      <m:t>2</m:t>
                    </m:r>
                    <m:r>
                      <m:rPr>
                        <m:nor/>
                      </m:rPr>
                      <a:rPr lang="en-US" altLang="ko-KR" dirty="0"/>
                      <m:t>&gt;</m:t>
                    </m:r>
                    <m:r>
                      <m:rPr>
                        <m:nor/>
                      </m:rPr>
                      <a:rPr lang="en-US" altLang="ko-KR" b="0" i="0" dirty="0" smtClean="0"/>
                      <m:t>=</m:t>
                    </m:r>
                    <m:r>
                      <m:rPr>
                        <m:nor/>
                      </m:rPr>
                      <a:rPr lang="en-US" altLang="ko-KR" i="1" dirty="0"/>
                      <m:t>x</m:t>
                    </m:r>
                    <m:r>
                      <m:rPr>
                        <m:nor/>
                      </m:rPr>
                      <a:rPr lang="en-US" altLang="ko-KR" i="1" baseline="-25000" dirty="0"/>
                      <m:t>1</m:t>
                    </m:r>
                    <m:r>
                      <m:rPr>
                        <m:nor/>
                      </m:rPr>
                      <a:rPr lang="en-US" altLang="ko-KR" i="1" dirty="0"/>
                      <m:t>z</m:t>
                    </m:r>
                    <m:r>
                      <m:rPr>
                        <m:nor/>
                      </m:rPr>
                      <a:rPr lang="en-US" altLang="ko-KR" i="1" baseline="-25000" dirty="0"/>
                      <m:t>1</m:t>
                    </m:r>
                    <m:r>
                      <m:rPr>
                        <m:nor/>
                      </m:rPr>
                      <a:rPr lang="en-US" altLang="ko-KR" b="0" i="1" dirty="0" smtClean="0"/>
                      <m:t>+</m:t>
                    </m:r>
                    <m:r>
                      <m:rPr>
                        <m:nor/>
                      </m:rPr>
                      <a:rPr lang="en-US" altLang="ko-KR" b="0" i="1" dirty="0" smtClean="0"/>
                      <m:t>x</m:t>
                    </m:r>
                    <m:r>
                      <m:rPr>
                        <m:nor/>
                      </m:rPr>
                      <a:rPr lang="en-US" altLang="ko-KR" b="0" i="1" baseline="-25000" dirty="0" smtClean="0"/>
                      <m:t>2</m:t>
                    </m:r>
                    <m:r>
                      <m:rPr>
                        <m:nor/>
                      </m:rPr>
                      <a:rPr lang="en-US" altLang="ko-KR" i="1" dirty="0"/>
                      <m:t>z</m:t>
                    </m:r>
                    <m:r>
                      <m:rPr>
                        <m:nor/>
                      </m:rPr>
                      <a:rPr lang="en-US" altLang="ko-KR" b="0" i="1" baseline="-25000" dirty="0" smtClean="0"/>
                      <m:t>2</m:t>
                    </m:r>
                    <m:r>
                      <m:rPr>
                        <m:nor/>
                      </m:rPr>
                      <a:rPr lang="en-US" altLang="ko-KR" dirty="0"/>
                      <m:t>=</m:t>
                    </m:r>
                    <m:r>
                      <m:rPr>
                        <m:nor/>
                      </m:rPr>
                      <a:rPr lang="en-US" altLang="ko-KR" b="1" dirty="0" smtClean="0"/>
                      <m:t>x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r>
                      <m:rPr>
                        <m:nor/>
                      </m:rPr>
                      <a:rPr lang="en-US" altLang="ko-KR" b="1" dirty="0" smtClean="0"/>
                      <m:t>z</m:t>
                    </m:r>
                  </m:oMath>
                </a14:m>
                <a:endParaRPr lang="en-US" altLang="ko-KR" b="1" dirty="0" smtClean="0"/>
              </a:p>
              <a:p>
                <a:pPr marL="708660" lvl="2">
                  <a:buClr>
                    <a:schemeClr val="accent1"/>
                  </a:buClr>
                </a:pPr>
                <a:r>
                  <a:rPr lang="en-US" altLang="ko-KR" dirty="0">
                    <a:latin typeface="Cambria Math" panose="02040503050406030204" pitchFamily="18" charset="0"/>
                  </a:rPr>
                  <a:t>Polynomial Kernel Function of degree </a:t>
                </a:r>
                <a:r>
                  <a:rPr lang="en-US" altLang="ko-KR" dirty="0" smtClean="0">
                    <a:latin typeface="Cambria Math" panose="02040503050406030204" pitchFamily="18" charset="0"/>
                  </a:rPr>
                  <a:t>2</a:t>
                </a:r>
                <a:endParaRPr lang="en-US" altLang="ko-KR" dirty="0">
                  <a:latin typeface="Cambria Math" panose="02040503050406030204" pitchFamily="18" charset="0"/>
                </a:endParaRPr>
              </a:p>
              <a:p>
                <a:pPr marL="982980" lvl="3">
                  <a:buClr>
                    <a:schemeClr val="accent1"/>
                  </a:buClr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ko-KR" dirty="0"/>
                          <m:t>&lt;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x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, 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x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altLang="ko-KR" dirty="0"/>
                          <m:t>&gt;</m:t>
                        </m:r>
                        <m:r>
                          <a:rPr lang="en-US" altLang="ko-KR" b="1" i="1">
                            <a:latin typeface="Cambria Math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ko-KR" dirty="0"/>
                          <m:t>&lt;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z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, 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z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altLang="ko-KR" dirty="0"/>
                          <m:t>&gt;</m:t>
                        </m:r>
                      </m:e>
                    </m:d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m:rPr>
                        <m:nor/>
                      </m:rPr>
                      <a:rPr lang="en-US" altLang="ko-KR" dirty="0"/>
                      <m:t>&lt;</m:t>
                    </m:r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i="1" dirty="0"/>
                          <m:t>x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1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ko-KR" i="1" dirty="0"/>
                      <m:t>,</m:t>
                    </m:r>
                    <m:rad>
                      <m:radPr>
                        <m:degHide m:val="on"/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m:rPr>
                        <m:nor/>
                      </m:rPr>
                      <a:rPr lang="en-US" altLang="ko-KR" i="1" dirty="0"/>
                      <m:t>x</m:t>
                    </m:r>
                    <m:r>
                      <m:rPr>
                        <m:nor/>
                      </m:rPr>
                      <a:rPr lang="en-US" altLang="ko-KR" i="1" baseline="-25000" dirty="0"/>
                      <m:t>1</m:t>
                    </m:r>
                    <m:r>
                      <m:rPr>
                        <m:nor/>
                      </m:rPr>
                      <a:rPr lang="en-US" altLang="ko-KR" i="1" dirty="0"/>
                      <m:t>x</m:t>
                    </m:r>
                    <m:r>
                      <m:rPr>
                        <m:nor/>
                      </m:rPr>
                      <a:rPr lang="en-US" altLang="ko-KR" i="1" baseline="-25000" dirty="0"/>
                      <m:t>2</m:t>
                    </m:r>
                    <m:r>
                      <m:rPr>
                        <m:nor/>
                      </m:rPr>
                      <a:rPr lang="en-US" altLang="ko-KR" i="1" dirty="0"/>
                      <m:t>,</m:t>
                    </m:r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i="1" dirty="0"/>
                          <m:t>x</m:t>
                        </m:r>
                        <m:r>
                          <m:rPr>
                            <m:nor/>
                          </m:rPr>
                          <a:rPr lang="en-US" altLang="ko-KR" b="0" i="1" baseline="-25000" dirty="0" smtClean="0"/>
                          <m:t>2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ko-KR" dirty="0"/>
                      <m:t>&gt;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∙</m:t>
                    </m:r>
                    <m:r>
                      <m:rPr>
                        <m:nor/>
                      </m:rPr>
                      <a:rPr lang="en-US" altLang="ko-KR" dirty="0"/>
                      <m:t>&lt;</m:t>
                    </m:r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1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ko-KR" i="1" dirty="0"/>
                      <m:t>,</m:t>
                    </m:r>
                    <m:rad>
                      <m:radPr>
                        <m:degHide m:val="on"/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m:rPr>
                        <m:nor/>
                      </m:rPr>
                      <a:rPr lang="en-US" altLang="ko-KR" i="1" baseline="-25000" dirty="0"/>
                      <m:t>1</m:t>
                    </m:r>
                    <m:r>
                      <m:rPr>
                        <m:nor/>
                      </m:rPr>
                      <a:rPr lang="en-US" altLang="ko-KR" b="0" i="1" dirty="0" smtClean="0"/>
                      <m:t>z</m:t>
                    </m:r>
                    <m:r>
                      <m:rPr>
                        <m:nor/>
                      </m:rPr>
                      <a:rPr lang="en-US" altLang="ko-KR" i="1" baseline="-25000" dirty="0"/>
                      <m:t>2</m:t>
                    </m:r>
                    <m:r>
                      <m:rPr>
                        <m:nor/>
                      </m:rPr>
                      <a:rPr lang="en-US" altLang="ko-KR" i="1" dirty="0"/>
                      <m:t>,</m:t>
                    </m:r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b="0" i="1" dirty="0" smtClean="0"/>
                          <m:t>z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2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ko-KR" dirty="0"/>
                      <m:t>&gt;</m:t>
                    </m:r>
                  </m:oMath>
                </a14:m>
                <a:endParaRPr lang="en-US" altLang="ko-KR" dirty="0" smtClean="0"/>
              </a:p>
              <a:p>
                <a:pPr marL="982980" lvl="3">
                  <a:buClr>
                    <a:schemeClr val="accent1"/>
                  </a:buClr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dirty="0"/>
                      <m:t>=</m:t>
                    </m:r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i="1" dirty="0"/>
                          <m:t>x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1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1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ko-KR" b="0" i="1" dirty="0" smtClean="0">
                        <a:latin typeface="Cambria Math" panose="02040503050406030204" pitchFamily="18" charset="0"/>
                      </a:rPr>
                      <m:t>+2</m:t>
                    </m:r>
                    <m:r>
                      <m:rPr>
                        <m:nor/>
                      </m:rPr>
                      <a:rPr lang="en-US" altLang="ko-KR" i="1" dirty="0"/>
                      <m:t>x</m:t>
                    </m:r>
                    <m:r>
                      <m:rPr>
                        <m:nor/>
                      </m:rPr>
                      <a:rPr lang="en-US" altLang="ko-KR" i="1" baseline="-25000" dirty="0"/>
                      <m:t>1</m:t>
                    </m:r>
                    <m:r>
                      <m:rPr>
                        <m:nor/>
                      </m:rPr>
                      <a:rPr lang="en-US" altLang="ko-KR" i="1" dirty="0"/>
                      <m:t>x</m:t>
                    </m:r>
                    <m:r>
                      <m:rPr>
                        <m:nor/>
                      </m:rPr>
                      <a:rPr lang="en-US" altLang="ko-KR" i="1" baseline="-25000" dirty="0"/>
                      <m:t>2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m:rPr>
                        <m:nor/>
                      </m:rPr>
                      <a:rPr lang="en-US" altLang="ko-KR" i="1" baseline="-25000" dirty="0"/>
                      <m:t>1</m:t>
                    </m:r>
                    <m:r>
                      <m:rPr>
                        <m:nor/>
                      </m:rPr>
                      <a:rPr lang="en-US" altLang="ko-KR" i="1" dirty="0"/>
                      <m:t>z</m:t>
                    </m:r>
                    <m:r>
                      <m:rPr>
                        <m:nor/>
                      </m:rPr>
                      <a:rPr lang="en-US" altLang="ko-KR" i="1" baseline="-25000" dirty="0"/>
                      <m:t>2</m:t>
                    </m:r>
                    <m:r>
                      <m:rPr>
                        <m:nor/>
                      </m:rPr>
                      <a:rPr lang="en-US" altLang="ko-KR" i="1" dirty="0"/>
                      <m:t>+</m:t>
                    </m:r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i="1" dirty="0"/>
                          <m:t>x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2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i="1" dirty="0"/>
                          <m:t>z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2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ko-KR" dirty="0"/>
                      <m:t>=</m:t>
                    </m:r>
                    <m:sSup>
                      <m:sSup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dirty="0"/>
                          <m:t>(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x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z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altLang="ko-KR" dirty="0"/>
                          <m:t>+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x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z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altLang="ko-KR" dirty="0"/>
                          <m:t>)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ko-KR" b="0" i="0" dirty="0" smtClean="0"/>
                      <m:t>=</m:t>
                    </m:r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dirty="0"/>
                          <m:t>(</m:t>
                        </m:r>
                        <m:r>
                          <m:rPr>
                            <m:nor/>
                          </m:rPr>
                          <a:rPr lang="en-US" altLang="ko-KR" b="1" dirty="0"/>
                          <m:t>x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m:rPr>
                            <m:nor/>
                          </m:rPr>
                          <a:rPr lang="en-US" altLang="ko-KR" b="1" dirty="0"/>
                          <m:t>z</m:t>
                        </m:r>
                        <m:r>
                          <m:rPr>
                            <m:nor/>
                          </m:rPr>
                          <a:rPr lang="en-US" altLang="ko-KR" dirty="0"/>
                          <m:t>)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b="1" dirty="0" smtClean="0"/>
              </a:p>
              <a:p>
                <a:pPr marL="708660" lvl="2">
                  <a:buClr>
                    <a:schemeClr val="accent1"/>
                  </a:buClr>
                </a:pPr>
                <a:r>
                  <a:rPr lang="en-US" altLang="ko-KR" dirty="0">
                    <a:latin typeface="Cambria Math" panose="02040503050406030204" pitchFamily="18" charset="0"/>
                  </a:rPr>
                  <a:t>Polynomial Kernel Function of degree </a:t>
                </a:r>
                <a:r>
                  <a:rPr lang="en-US" altLang="ko-KR" dirty="0" smtClean="0">
                    <a:latin typeface="Cambria Math" panose="02040503050406030204" pitchFamily="18" charset="0"/>
                  </a:rPr>
                  <a:t>3</a:t>
                </a:r>
                <a:endParaRPr lang="en-US" altLang="ko-KR" dirty="0">
                  <a:latin typeface="Cambria Math" panose="02040503050406030204" pitchFamily="18" charset="0"/>
                </a:endParaRPr>
              </a:p>
              <a:p>
                <a:pPr marL="982980" lvl="3">
                  <a:buClr>
                    <a:schemeClr val="accent1"/>
                  </a:buClr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ko-KR" dirty="0"/>
                          <m:t>&lt;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x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, 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x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altLang="ko-KR" dirty="0"/>
                          <m:t>&gt;</m:t>
                        </m:r>
                        <m:r>
                          <a:rPr lang="en-US" altLang="ko-KR" b="1" i="1">
                            <a:latin typeface="Cambria Math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ko-KR" dirty="0"/>
                          <m:t>&lt;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z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, 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z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altLang="ko-KR" dirty="0"/>
                          <m:t>&gt;</m:t>
                        </m:r>
                      </m:e>
                    </m:d>
                    <m:r>
                      <m:rPr>
                        <m:nor/>
                      </m:rPr>
                      <a:rPr lang="en-US" altLang="ko-KR" dirty="0"/>
                      <m:t>=</m:t>
                    </m:r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dirty="0"/>
                          <m:t>(</m:t>
                        </m:r>
                        <m:r>
                          <m:rPr>
                            <m:nor/>
                          </m:rPr>
                          <a:rPr lang="en-US" altLang="ko-KR" b="1" dirty="0"/>
                          <m:t>x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m:rPr>
                            <m:nor/>
                          </m:rPr>
                          <a:rPr lang="en-US" altLang="ko-KR" b="1" dirty="0"/>
                          <m:t>z</m:t>
                        </m:r>
                        <m:r>
                          <m:rPr>
                            <m:nor/>
                          </m:rPr>
                          <a:rPr lang="en-US" altLang="ko-KR" dirty="0"/>
                          <m:t>)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altLang="ko-KR" dirty="0" smtClean="0"/>
              </a:p>
              <a:p>
                <a:pPr marL="708660" lvl="2">
                  <a:buClr>
                    <a:schemeClr val="accent1"/>
                  </a:buClr>
                </a:pPr>
                <a:r>
                  <a:rPr lang="en-US" altLang="ko-KR" dirty="0">
                    <a:latin typeface="Cambria Math" panose="02040503050406030204" pitchFamily="18" charset="0"/>
                  </a:rPr>
                  <a:t>Polynomial Kernel Function of degree </a:t>
                </a:r>
                <a:r>
                  <a:rPr lang="en-US" altLang="ko-KR" i="1" dirty="0" smtClean="0">
                    <a:latin typeface="Cambria Math" panose="02040503050406030204" pitchFamily="18" charset="0"/>
                  </a:rPr>
                  <a:t>n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marL="982980" lvl="3">
                  <a:buClr>
                    <a:schemeClr val="accent1"/>
                  </a:buClr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ko-KR" dirty="0"/>
                          <m:t>&lt;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x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, 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x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altLang="ko-KR" dirty="0"/>
                          <m:t>&gt;</m:t>
                        </m:r>
                        <m:r>
                          <a:rPr lang="en-US" altLang="ko-KR" b="1" i="1">
                            <a:latin typeface="Cambria Math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ko-KR" dirty="0"/>
                          <m:t>&lt;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z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, </m:t>
                        </m:r>
                        <m:r>
                          <m:rPr>
                            <m:nor/>
                          </m:rPr>
                          <a:rPr lang="en-US" altLang="ko-KR" i="1" dirty="0"/>
                          <m:t>z</m:t>
                        </m:r>
                        <m:r>
                          <m:rPr>
                            <m:nor/>
                          </m:rPr>
                          <a:rPr lang="en-US" altLang="ko-KR" i="1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altLang="ko-KR" dirty="0"/>
                          <m:t>&gt;</m:t>
                        </m:r>
                      </m:e>
                    </m:d>
                    <m:r>
                      <m:rPr>
                        <m:nor/>
                      </m:rPr>
                      <a:rPr lang="en-US" altLang="ko-KR" dirty="0"/>
                      <m:t>=</m:t>
                    </m:r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dirty="0"/>
                          <m:t>(</m:t>
                        </m:r>
                        <m:r>
                          <m:rPr>
                            <m:nor/>
                          </m:rPr>
                          <a:rPr lang="en-US" altLang="ko-KR" b="1" dirty="0"/>
                          <m:t>x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m:rPr>
                            <m:nor/>
                          </m:rPr>
                          <a:rPr lang="en-US" altLang="ko-KR" b="1" dirty="0"/>
                          <m:t>z</m:t>
                        </m:r>
                        <m:r>
                          <m:rPr>
                            <m:nor/>
                          </m:rPr>
                          <a:rPr lang="en-US" altLang="ko-KR" dirty="0"/>
                          <m:t>)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marL="342900" lvl="1">
                  <a:buClr>
                    <a:schemeClr val="accent1"/>
                  </a:buClr>
                </a:pPr>
                <a:r>
                  <a:rPr lang="en-US" altLang="ko-KR" dirty="0" smtClean="0"/>
                  <a:t>Do we need to express and calculate the transformed coordinate values for </a:t>
                </a:r>
                <a:r>
                  <a:rPr lang="en-US" altLang="ko-KR" b="1" i="1" dirty="0" smtClean="0"/>
                  <a:t>x</a:t>
                </a:r>
                <a:r>
                  <a:rPr lang="en-US" altLang="ko-KR" dirty="0" smtClean="0"/>
                  <a:t> and </a:t>
                </a:r>
                <a:r>
                  <a:rPr lang="en-US" altLang="ko-KR" b="1" i="1" dirty="0" smtClean="0"/>
                  <a:t>z</a:t>
                </a:r>
                <a:r>
                  <a:rPr lang="en-US" altLang="ko-KR" dirty="0" smtClean="0"/>
                  <a:t> to know the polynomial kernel of </a:t>
                </a:r>
                <a:r>
                  <a:rPr lang="en-US" altLang="ko-KR" b="1" i="1" dirty="0" smtClean="0"/>
                  <a:t>K</a:t>
                </a:r>
                <a:r>
                  <a:rPr lang="en-US" altLang="ko-KR" dirty="0" smtClean="0"/>
                  <a:t>?</a:t>
                </a:r>
              </a:p>
              <a:p>
                <a:pPr marL="708660" lvl="2">
                  <a:buClr>
                    <a:schemeClr val="accent1"/>
                  </a:buClr>
                </a:pPr>
                <a:r>
                  <a:rPr lang="en-US" altLang="ko-KR" dirty="0" smtClean="0"/>
                  <a:t>Do we need to convert the feature spaces to exploit the linear separation in the high order?</a:t>
                </a:r>
              </a:p>
              <a:p>
                <a:pPr marL="708660" lvl="2">
                  <a:buClr>
                    <a:schemeClr val="accent1"/>
                  </a:buClr>
                </a:pPr>
                <a:r>
                  <a:rPr lang="en-US" altLang="ko-KR" b="1" dirty="0" smtClean="0"/>
                  <a:t>Condition: only the inner product is computable with this trick</a:t>
                </a:r>
              </a:p>
              <a:p>
                <a:pPr marL="342900" lvl="1">
                  <a:buClr>
                    <a:schemeClr val="accent1"/>
                  </a:buClr>
                </a:pPr>
                <a:endParaRPr lang="en-US" altLang="ko-KR" b="1" dirty="0" smtClean="0"/>
              </a:p>
              <a:p>
                <a:pPr marL="342900" lvl="1">
                  <a:buClr>
                    <a:schemeClr val="accent1"/>
                  </a:buClr>
                </a:pPr>
                <a:endParaRPr lang="en-US" altLang="ko-KR" b="1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57599" y="873579"/>
                <a:ext cx="8425544" cy="598442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24303" y="6315982"/>
            <a:ext cx="753545" cy="365125"/>
          </a:xfrm>
        </p:spPr>
        <p:txBody>
          <a:bodyPr/>
          <a:lstStyle/>
          <a:p>
            <a:fld id="{5201CCC1-3165-4E50-B981-0BF2C62E2716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374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9771" y="-13665"/>
            <a:ext cx="9122229" cy="97045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Modeling Noise with Gaussian Distribution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30547" y="881741"/>
                <a:ext cx="8233546" cy="561113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|0,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𝑛𝑚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den>
                    </m:f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dirty="0" smtClean="0"/>
                  <a:t> : Observed value with noise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dirty="0" smtClean="0"/>
                  <a:t> : Latent, error-free value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dirty="0" smtClean="0"/>
                  <a:t> : Error term distributed by following the Gaussian distribution</a:t>
                </a: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 smtClean="0"/>
                  <a:t> : Hyper-parameter of the error precision (or, variance considering the invert)</a:t>
                </a:r>
                <a:endParaRPr lang="en-US" altLang="ko-KR" b="1" dirty="0" smtClean="0"/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 smtClean="0"/>
                  <a:t>Assuming that the error terms are independent</a:t>
                </a:r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𝑑𝑌</m:t>
                        </m:r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|0,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𝑑𝑌</m:t>
                        </m:r>
                      </m:e>
                    </m:nary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30547" y="881741"/>
                <a:ext cx="8233546" cy="561113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707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8" y="41706"/>
            <a:ext cx="4210264" cy="1006917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Marginal Gaussian Distribution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02217" y="8164"/>
                <a:ext cx="8012210" cy="6849836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𝑑𝑌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|0,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𝑑𝑌</m:t>
                        </m:r>
                      </m:e>
                    </m:nary>
                  </m:oMath>
                </a14:m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:r>
                  <a:rPr lang="en-US" altLang="ko-KR" i="1" dirty="0" smtClean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𝑙𝑛𝑃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𝑙𝑛𝑃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𝑙𝑛𝑃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altLang="ko-KR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altLang="ko-KR" b="0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−0</m:t>
                            </m:r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−0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𝑐𝑜𝑛𝑠𝑡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.=−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𝑐𝑜𝑛𝑠𝑡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ko-KR" b="0" i="1" dirty="0" smtClean="0">
                  <a:latin typeface="Cambria Math" panose="02040503050406030204" pitchFamily="18" charset="0"/>
                </a:endParaRPr>
              </a:p>
              <a:p>
                <a:r>
                  <a:rPr lang="en-US" altLang="ko-KR" dirty="0" smtClean="0">
                    <a:latin typeface="Cambria Math" panose="02040503050406030204" pitchFamily="18" charset="0"/>
                  </a:rPr>
                  <a:t>Second order term of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𝑙𝑛𝑃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endParaRPr lang="en-US" altLang="ko-KR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m:rPr>
                        <m:nor/>
                      </m:rPr>
                      <a:rPr lang="en-US" altLang="ko-KR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ko-KR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altLang="ko-KR" b="0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eqArr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eqArr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𝑅𝑍</m:t>
                    </m:r>
                  </m:oMath>
                </a14:m>
                <a:endParaRPr lang="en-US" altLang="ko-KR" dirty="0" smtClean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altLang="ko-KR" dirty="0" smtClean="0">
                    <a:latin typeface="Cambria Math" panose="02040503050406030204" pitchFamily="18" charset="0"/>
                  </a:rPr>
                  <a:t>R becomes the precision matrix of Z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altLang="ko-KR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altLang="ko-KR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dirty="0" smtClean="0">
                  <a:latin typeface="Cambria Math" panose="02040503050406030204" pitchFamily="18" charset="0"/>
                </a:endParaRPr>
              </a:p>
              <a:p>
                <a:r>
                  <a:rPr lang="en-US" altLang="ko-KR" dirty="0" smtClean="0">
                    <a:latin typeface="Cambria Math" panose="02040503050406030204" pitchFamily="18" charset="0"/>
                  </a:rPr>
                  <a:t>First order term of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𝑙𝑛𝑃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altLang="ko-KR" dirty="0" smtClean="0">
                    <a:latin typeface="Cambria Math" panose="02040503050406030204" pitchFamily="18" charset="0"/>
                  </a:rPr>
                  <a:t> </a:t>
                </a:r>
                <a:r>
                  <a:rPr lang="en-US" altLang="ko-KR" dirty="0" smtClean="0">
                    <a:latin typeface="Cambria Math" panose="02040503050406030204" pitchFamily="18" charset="0"/>
                    <a:sym typeface="Wingdings" panose="05000000000000000000" pitchFamily="2" charset="2"/>
                  </a:rPr>
                  <a:t> None</a:t>
                </a:r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|0,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2217" y="8164"/>
                <a:ext cx="8012210" cy="6849836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14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-249031" y="2275384"/>
                <a:ext cx="4727121" cy="7484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𝑵</m:t>
                      </m:r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e>
                          <m:r>
                            <a:rPr lang="ko-KR" altLang="en-US" sz="1400" b="1" i="1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l-GR" altLang="ko-KR" sz="1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𝚺</m:t>
                          </m:r>
                        </m:e>
                      </m:d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l-GR" altLang="ko-KR" sz="1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𝚺</m:t>
                              </m:r>
                              <m:r>
                                <a:rPr lang="en-US" altLang="ko-KR" sz="1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  <m:r>
                        <m:rPr>
                          <m:sty m:val="p"/>
                        </m:rPr>
                        <a:rPr lang="en-US" altLang="ko-KR" sz="14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⁡(−</m:t>
                      </m:r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ko-KR" altLang="en-US" sz="1400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</m:d>
                        </m:e>
                        <m:sup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altLang="ko-KR" sz="1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𝚺</m:t>
                          </m:r>
                        </m:e>
                        <m:sup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ko-KR" altLang="en-US" sz="1400" b="1" i="1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</m:d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9031" y="2275384"/>
                <a:ext cx="4727121" cy="748475"/>
              </a:xfrm>
              <a:prstGeom prst="rect">
                <a:avLst/>
              </a:prstGeom>
              <a:blipFill rotWithShape="0">
                <a:blip r:embed="rId3"/>
                <a:stretch>
                  <a:fillRect b="-40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6503" y="1048623"/>
                <a:ext cx="2993127" cy="1099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e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e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𝑀𝐵</m:t>
                                </m:r>
                                <m:sSup>
                                  <m:sSupPr>
                                    <m:ctrlP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𝐶𝑀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𝐶𝑀𝐵</m:t>
                                </m:r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𝐵</m:t>
                          </m:r>
                          <m:sSup>
                            <m:s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ko-KR" sz="1400" dirty="0"/>
                            <m:t>C</m:t>
                          </m:r>
                          <m:r>
                            <m:rPr>
                              <m:nor/>
                            </m:rPr>
                            <a:rPr lang="en-US" altLang="ko-KR" sz="1400" dirty="0"/>
                            <m:t>)</m:t>
                          </m:r>
                        </m:e>
                        <m:sup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03" y="1048623"/>
                <a:ext cx="2993127" cy="1099019"/>
              </a:xfrm>
              <a:prstGeom prst="rect">
                <a:avLst/>
              </a:prstGeom>
              <a:blipFill rotWithShape="0">
                <a:blip r:embed="rId4"/>
                <a:stretch>
                  <a:fillRect b="-6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48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2571" y="-13665"/>
            <a:ext cx="9579429" cy="97045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Marginal and Conditional Distribution of P(T)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124200" y="1064304"/>
                <a:ext cx="9067800" cy="5611133"/>
              </a:xfrm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𝑑𝑌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𝑑𝑌</m:t>
                        </m:r>
                      </m:e>
                    </m:nary>
                  </m:oMath>
                </a14:m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|(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 smtClean="0">
                    <a:latin typeface="Cambria Math" panose="02040503050406030204" pitchFamily="18" charset="0"/>
                  </a:rPr>
                  <a:t>, Precision Matrix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ko-KR" dirty="0">
                  <a:latin typeface="Cambria Math" panose="02040503050406030204" pitchFamily="18" charset="0"/>
                </a:endParaRPr>
              </a:p>
              <a:p>
                <a:r>
                  <a:rPr lang="en-US" altLang="ko-KR" dirty="0" smtClean="0">
                    <a:latin typeface="Cambria Math" panose="02040503050406030204" pitchFamily="18" charset="0"/>
                  </a:rPr>
                  <a:t>Two theorems on multivariate normal distributions</a:t>
                </a:r>
              </a:p>
              <a:p>
                <a:pPr lvl="1"/>
                <a:r>
                  <a:rPr lang="en-US" altLang="ko-KR" b="0" dirty="0" smtClean="0"/>
                  <a:t>Given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ko-KR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 smtClean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b>
                    </m:sSub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b>
                    </m:sSub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endParaRPr lang="en-US" altLang="ko-KR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𝑛𝑚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den>
                    </m:f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b="0" dirty="0" smtClean="0"/>
                  <a:t>One example </a:t>
                </a:r>
                <a:r>
                  <a:rPr lang="en-US" altLang="ko-KR" b="0" dirty="0" smtClean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ko-KR" b="0" dirty="0" smtClean="0"/>
              </a:p>
              <a:p>
                <a:r>
                  <a:rPr lang="en-US" altLang="ko-KR" dirty="0" smtClean="0"/>
                  <a:t>Our ultimate question </a:t>
                </a:r>
                <a:r>
                  <a:rPr lang="en-US" altLang="ko-KR" dirty="0"/>
                  <a:t>a</a:t>
                </a:r>
                <a:r>
                  <a:rPr lang="en-US" altLang="ko-KR" dirty="0" smtClean="0"/>
                  <a:t>s a regression problem 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 smtClean="0"/>
                  <a:t>=?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 smtClean="0"/>
                  <a:t>=!</a:t>
                </a:r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4200" y="1064304"/>
                <a:ext cx="9067800" cy="561113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929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6" y="14194"/>
            <a:ext cx="4414497" cy="97045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Sampling of P(T)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360426" y="101291"/>
                <a:ext cx="7831573" cy="199172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endParaRPr lang="en-US" altLang="ko-KR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𝑛𝑚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ko-KR" b="0" dirty="0" smtClean="0"/>
              </a:p>
              <a:p>
                <a:r>
                  <a:rPr lang="en-US" altLang="ko-KR" dirty="0" smtClean="0"/>
                  <a:t>Sampling T of 101 dimensions when points </a:t>
                </a:r>
              </a:p>
              <a:p>
                <a:pPr lvl="1"/>
                <a:r>
                  <a:rPr lang="en-US" altLang="ko-KR" dirty="0" smtClean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=[−1,−0.98…,0.98,1]</m:t>
                    </m:r>
                  </m:oMath>
                </a14:m>
                <a:r>
                  <a:rPr lang="en-US" altLang="ko-KR" dirty="0" smtClean="0"/>
                  <a:t> in [-1,1]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60426" y="101291"/>
                <a:ext cx="7831573" cy="199172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16</a:t>
            </a:fld>
            <a:endParaRPr lang="ko-KR" alt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867087" y="2133930"/>
            <a:ext cx="10692061" cy="2291213"/>
            <a:chOff x="328245" y="1058183"/>
            <a:chExt cx="10692061" cy="22912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328245" y="1058183"/>
                  <a:ext cx="3563323" cy="23880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)=(1,1,1,1,0.0001)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245" y="1058183"/>
                  <a:ext cx="3563323" cy="238803"/>
                </a:xfrm>
                <a:prstGeom prst="rect">
                  <a:avLst/>
                </a:prstGeom>
                <a:blipFill>
                  <a:blip r:embed="rId3"/>
                  <a:stretch>
                    <a:fillRect b="-2142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3891567" y="1058183"/>
                  <a:ext cx="3526970" cy="25857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)=(9,1,1,1,0.0001)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1567" y="1058183"/>
                  <a:ext cx="3526970" cy="258573"/>
                </a:xfrm>
                <a:prstGeom prst="rect">
                  <a:avLst/>
                </a:prstGeom>
                <a:blipFill>
                  <a:blip r:embed="rId4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7418536" y="1058183"/>
                  <a:ext cx="3601769" cy="262016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)=(1,9,1,1,0.0001)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8536" y="1058183"/>
                  <a:ext cx="3601769" cy="262016"/>
                </a:xfrm>
                <a:prstGeom prst="rect">
                  <a:avLst/>
                </a:prstGeom>
                <a:blipFill>
                  <a:blip r:embed="rId5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8245" y="1315396"/>
              <a:ext cx="3563323" cy="2034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91568" y="1315396"/>
              <a:ext cx="3541790" cy="20340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18537" y="1296986"/>
              <a:ext cx="3601769" cy="2034000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867086" y="4532662"/>
            <a:ext cx="10692062" cy="2284419"/>
            <a:chOff x="899743" y="3120337"/>
            <a:chExt cx="10692062" cy="22844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899745" y="3120337"/>
                  <a:ext cx="3563322" cy="23268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)=(1,1,9,1,0.0001)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745" y="3120337"/>
                  <a:ext cx="3563322" cy="232683"/>
                </a:xfrm>
                <a:prstGeom prst="rect">
                  <a:avLst/>
                </a:prstGeom>
                <a:blipFill>
                  <a:blip r:embed="rId9"/>
                  <a:stretch>
                    <a:fillRect b="-219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4463066" y="3120337"/>
                  <a:ext cx="3541791" cy="23268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)=(1,1,1,9,0.0001)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3066" y="3120337"/>
                  <a:ext cx="3541791" cy="232684"/>
                </a:xfrm>
                <a:prstGeom prst="rect">
                  <a:avLst/>
                </a:prstGeom>
                <a:blipFill>
                  <a:blip r:embed="rId10"/>
                  <a:stretch>
                    <a:fillRect b="-219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8004857" y="3120337"/>
                  <a:ext cx="3586948" cy="23268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)=(1,1,1,1,0.01)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4857" y="3120337"/>
                  <a:ext cx="3586948" cy="232683"/>
                </a:xfrm>
                <a:prstGeom prst="rect">
                  <a:avLst/>
                </a:prstGeom>
                <a:blipFill>
                  <a:blip r:embed="rId11"/>
                  <a:stretch>
                    <a:fillRect b="-219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99743" y="3353016"/>
              <a:ext cx="3558297" cy="2051739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93084" y="3353018"/>
              <a:ext cx="3626810" cy="2051738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994806" y="3353019"/>
              <a:ext cx="3596999" cy="20517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26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612571" y="-13665"/>
                <a:ext cx="9579429" cy="97045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 smtClean="0"/>
                  <a:t>Mean and Covariance of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612571" y="-13665"/>
                <a:ext cx="9579429" cy="97045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8886" y="956785"/>
                <a:ext cx="9067800" cy="5611133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endParaRPr lang="en-US" altLang="ko-KR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𝑛𝑚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b="0" dirty="0" smtClean="0"/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𝑐𝑜𝑣</m:t>
                        </m:r>
                      </m:e>
                    </m:d>
                  </m:oMath>
                </a14:m>
                <a:endParaRPr lang="en-US" altLang="ko-KR" dirty="0" smtClean="0"/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𝑐𝑜𝑣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11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22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𝐾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  <m:r>
                                                      <a:rPr lang="en-US" altLang="ko-K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𝑁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𝐾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  <m:r>
                                                      <a:rPr lang="en-US" altLang="ko-K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(</m:t>
                                                    </m:r>
                                                    <m:r>
                                                      <a:rPr lang="en-US" altLang="ko-K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𝑁</m:t>
                                                    </m:r>
                                                    <m:r>
                                                      <a:rPr lang="en-US" altLang="ko-K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+1)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𝐾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  <m: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𝑁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𝐾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  <m: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(</m:t>
                                                    </m:r>
                                                    <m: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𝑁</m:t>
                                                    </m:r>
                                                    <m: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+1)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d>
                                                <m:dPr>
                                                  <m:ctrlP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𝑁</m:t>
                                                  </m:r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+1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d>
                                                <m:dPr>
                                                  <m:ctrlP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𝑁</m:t>
                                                  </m:r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+1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+1)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d>
                                                <m:dPr>
                                                  <m:ctrlP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𝑁</m:t>
                                                  </m:r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+1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+1)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+1)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altLang="ko-KR" dirty="0" smtClean="0"/>
              </a:p>
              <a:p>
                <a:pPr marL="36900" indent="0">
                  <a:buNone/>
                </a:pPr>
                <a:r>
                  <a:rPr lang="en-US" altLang="ko-KR" dirty="0"/>
                  <a:t>	</a:t>
                </a:r>
                <a:r>
                  <a:rPr lang="en-US" altLang="ko-KR" dirty="0" smtClean="0"/>
                  <a:t>	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𝑐𝑜𝑣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𝑐𝑜𝑣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Future distribution given the past data</a:t>
                </a:r>
              </a:p>
              <a:p>
                <a:pPr lvl="1"/>
                <a:r>
                  <a:rPr lang="en-US" altLang="ko-KR" dirty="0" smtClean="0">
                    <a:latin typeface="Cambria Math" panose="02040503050406030204" pitchFamily="18" charset="0"/>
                  </a:rPr>
                  <a:t>Remember the theorem introduced earlier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b>
                    </m:sSub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b>
                    </m:sSub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𝑐𝑜𝑣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−0</m:t>
                            </m:r>
                          </m:e>
                        </m:d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𝑐𝑜𝑣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US" altLang="ko-KR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𝑐𝑜𝑣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𝑐𝑜𝑣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8886" y="956785"/>
                <a:ext cx="9067800" cy="561113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370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7694" y="8289"/>
            <a:ext cx="9396651" cy="589754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Gaussian Process Regression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53866" y="555464"/>
                <a:ext cx="9424306" cy="1728159"/>
              </a:xfrm>
            </p:spPr>
            <p:txBody>
              <a:bodyPr>
                <a:normAutofit fontScale="700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𝑐𝑜𝑣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𝑐𝑜𝑣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US" altLang="ko-KR" dirty="0" smtClean="0"/>
              </a:p>
              <a:p>
                <a:r>
                  <a:rPr lang="en-US" altLang="ko-KR" dirty="0" smtClean="0">
                    <a:sym typeface="Wingdings" panose="05000000000000000000" pitchFamily="2" charset="2"/>
                  </a:rPr>
                  <a:t>Gaussian process regression</a:t>
                </a:r>
              </a:p>
              <a:p>
                <a:pPr lvl="1"/>
                <a:r>
                  <a:rPr lang="en-US" altLang="ko-KR" dirty="0" smtClean="0">
                    <a:sym typeface="Wingdings" panose="05000000000000000000" pitchFamily="2" charset="2"/>
                  </a:rPr>
                  <a:t>Models the predictive distribution given the past records,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pPr lvl="1"/>
                <a:r>
                  <a:rPr lang="en-US" altLang="ko-KR" dirty="0" smtClean="0">
                    <a:sym typeface="Wingdings" panose="05000000000000000000" pitchFamily="2" charset="2"/>
                  </a:rPr>
                  <a:t>Mean of the predictive distribution could be the most likely point estimation of the prediction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𝑛𝑚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53866" y="555464"/>
                <a:ext cx="9424306" cy="172815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18</a:t>
            </a:fld>
            <a:endParaRPr lang="ko-KR" alt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4430409" y="2301072"/>
            <a:ext cx="7128738" cy="262016"/>
            <a:chOff x="3891567" y="1058183"/>
            <a:chExt cx="7128738" cy="2620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3891567" y="1058183"/>
                  <a:ext cx="3526970" cy="25857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)=(0.5,50,0,0,0.01)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1567" y="1058183"/>
                  <a:ext cx="3526970" cy="258573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7418536" y="1058183"/>
                  <a:ext cx="3601769" cy="262016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)=(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,50,0,0,0.01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8536" y="1058183"/>
                  <a:ext cx="3601769" cy="262016"/>
                </a:xfrm>
                <a:prstGeom prst="rect">
                  <a:avLst/>
                </a:prstGeom>
                <a:blipFill>
                  <a:blip r:embed="rId4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/>
          <p:cNvGrpSpPr/>
          <p:nvPr/>
        </p:nvGrpSpPr>
        <p:grpSpPr>
          <a:xfrm>
            <a:off x="4430360" y="4586008"/>
            <a:ext cx="7128739" cy="232684"/>
            <a:chOff x="4463066" y="3120337"/>
            <a:chExt cx="7128739" cy="2326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4463066" y="3120337"/>
                  <a:ext cx="3541791" cy="23268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40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)=(0.5,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0,0,0,0.01)</m:t>
                        </m:r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3066" y="3120337"/>
                  <a:ext cx="3541791" cy="232684"/>
                </a:xfrm>
                <a:prstGeom prst="rect">
                  <a:avLst/>
                </a:prstGeom>
                <a:blipFill>
                  <a:blip r:embed="rId5"/>
                  <a:stretch>
                    <a:fillRect b="-219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8004857" y="3120337"/>
                  <a:ext cx="3586948" cy="23268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)=(0.5,50,0,0,0.1)</m:t>
                        </m:r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4857" y="3120337"/>
                  <a:ext cx="3586948" cy="232683"/>
                </a:xfrm>
                <a:prstGeom prst="rect">
                  <a:avLst/>
                </a:prstGeom>
                <a:blipFill>
                  <a:blip r:embed="rId6"/>
                  <a:stretch>
                    <a:fillRect b="-219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2541091" cy="142624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14821" y="1426239"/>
            <a:ext cx="2555912" cy="1749667"/>
            <a:chOff x="7298871" y="638962"/>
            <a:chExt cx="4865474" cy="2773320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98871" y="638962"/>
              <a:ext cx="4865474" cy="277332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7890170" y="778329"/>
              <a:ext cx="22926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Squared Exponential </a:t>
              </a:r>
              <a:br>
                <a:rPr lang="en-US" altLang="ko-KR" dirty="0" smtClean="0"/>
              </a:br>
              <a:r>
                <a:rPr lang="en-US" altLang="ko-KR" dirty="0" smtClean="0"/>
                <a:t>with L=5</a:t>
              </a:r>
              <a:endParaRPr lang="ko-KR" altLang="en-US" dirty="0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0408" y="2577095"/>
            <a:ext cx="3526969" cy="19880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57377" y="2580538"/>
            <a:ext cx="3601722" cy="198457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56929" y="4818686"/>
            <a:ext cx="3600144" cy="202636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37113" y="4807295"/>
            <a:ext cx="3621986" cy="204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17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2571" y="-13665"/>
            <a:ext cx="9579429" cy="97045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Random Process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124200" y="1064304"/>
                <a:ext cx="9067800" cy="561113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altLang="ko-KR" dirty="0" smtClean="0"/>
                  <a:t>Random process, a.k.a. stochastic process, is</a:t>
                </a:r>
              </a:p>
              <a:p>
                <a:pPr lvl="1"/>
                <a:r>
                  <a:rPr lang="en-US" altLang="ko-KR" dirty="0" smtClean="0"/>
                  <a:t>An infinite indexed collection of random variables,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Index parameter 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ko-KR" dirty="0" smtClean="0"/>
              </a:p>
              <a:p>
                <a:pPr lvl="3"/>
                <a:r>
                  <a:rPr lang="en-US" altLang="ko-KR" dirty="0" smtClean="0"/>
                  <a:t>Can be time, space…. </a:t>
                </a:r>
                <a:endParaRPr lang="en-US" altLang="ko-KR" dirty="0">
                  <a:sym typeface="Wingdings" panose="05000000000000000000" pitchFamily="2" charset="2"/>
                </a:endParaRPr>
              </a:p>
              <a:p>
                <a:pPr lvl="1"/>
                <a:r>
                  <a:rPr lang="en-US" altLang="ko-KR" dirty="0" smtClean="0"/>
                  <a:t>A function,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 altLang="ko-KR" dirty="0" smtClean="0"/>
                  <a:t>,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where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and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Outcome of the underlying random experiment :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Fixed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dirty="0" smtClean="0"/>
                  <a:t>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is a random variable over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Fixed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is a </a:t>
                </a:r>
                <a:r>
                  <a:rPr lang="en-US" altLang="ko-KR" dirty="0" smtClean="0"/>
                  <a:t>deterministic function of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 smtClean="0"/>
                  <a:t>, a sample function</a:t>
                </a:r>
                <a:endParaRPr lang="en-US" altLang="ko-KR" dirty="0"/>
              </a:p>
              <a:p>
                <a:r>
                  <a:rPr lang="en-US" altLang="ko-KR" dirty="0" smtClean="0"/>
                  <a:t>Example of random process</a:t>
                </a:r>
              </a:p>
              <a:p>
                <a:pPr lvl="1"/>
                <a:r>
                  <a:rPr lang="en-US" altLang="ko-KR" dirty="0" smtClean="0"/>
                  <a:t>Gaussian process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𝑛𝑚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marL="756000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Fixed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dirty="0" smtClean="0"/>
                  <a:t>, a random variable </a:t>
                </a:r>
                <a:br>
                  <a:rPr lang="en-US" altLang="ko-KR" dirty="0" smtClean="0"/>
                </a:br>
                <a:r>
                  <a:rPr lang="en-US" altLang="ko-KR" dirty="0" smtClean="0"/>
                  <a:t>following a Gaussian distribution</a:t>
                </a:r>
              </a:p>
              <a:p>
                <a:pPr lvl="2"/>
                <a:r>
                  <a:rPr lang="en-US" altLang="ko-KR" dirty="0"/>
                  <a:t>Fixed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altLang="ko-KR" dirty="0" smtClean="0"/>
                  <a:t>, a deterministic curve of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ko-K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4200" y="1064304"/>
                <a:ext cx="9067800" cy="561113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19</a:t>
            </a:fld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869" y="3998422"/>
            <a:ext cx="4417131" cy="249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0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1450" y="1761067"/>
            <a:ext cx="9590550" cy="1828813"/>
          </a:xfrm>
        </p:spPr>
        <p:txBody>
          <a:bodyPr/>
          <a:lstStyle/>
          <a:p>
            <a:r>
              <a:rPr lang="en-US" altLang="ko-KR" dirty="0" smtClean="0"/>
              <a:t>Simple Continuous Domain Analysis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355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1078" y="2007"/>
            <a:ext cx="10163267" cy="589754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Hyper-parameters of Gaussian Process Regression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40039" y="603152"/>
                <a:ext cx="9424306" cy="3982855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𝑛𝑚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pPr lvl="1"/>
                <a:r>
                  <a:rPr lang="en-US" altLang="ko-KR" dirty="0" smtClean="0">
                    <a:sym typeface="Wingdings" panose="05000000000000000000" pitchFamily="2" charset="2"/>
                  </a:rPr>
                  <a:t>Actually,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Need to learn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 Going back to the linear regression parameter optimization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(2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sup>
                    </m:s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−1/2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⁡(−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𝑇𝑟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num>
                          <m:den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Find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No closed form solution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 Need approximation; and Long derivation…</a:t>
                </a:r>
              </a:p>
              <a:p>
                <a:pPr lvl="1"/>
                <a:r>
                  <a:rPr lang="en-US" altLang="ko-KR" dirty="0" smtClean="0">
                    <a:sym typeface="Wingdings" panose="05000000000000000000" pitchFamily="2" charset="2"/>
                  </a:rPr>
                  <a:t>Or, we can use a probabilistic programming framework, i.e. </a:t>
                </a:r>
                <a:r>
                  <a:rPr lang="en-US" altLang="ko-KR" dirty="0" err="1" smtClean="0">
                    <a:sym typeface="Wingdings" panose="05000000000000000000" pitchFamily="2" charset="2"/>
                  </a:rPr>
                  <a:t>Theano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, </a:t>
                </a:r>
                <a:r>
                  <a:rPr lang="en-US" altLang="ko-KR" dirty="0" err="1" smtClean="0">
                    <a:sym typeface="Wingdings" panose="05000000000000000000" pitchFamily="2" charset="2"/>
                  </a:rPr>
                  <a:t>TensorFlow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….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40039" y="603152"/>
                <a:ext cx="9424306" cy="398285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20</a:t>
            </a:fld>
            <a:endParaRPr lang="ko-KR" alt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136531" y="4586007"/>
            <a:ext cx="7128739" cy="232684"/>
            <a:chOff x="4463066" y="3120337"/>
            <a:chExt cx="7128739" cy="2326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4463066" y="3120337"/>
                  <a:ext cx="3541791" cy="23268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40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)=(0.5,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0,0,0,0.01)</m:t>
                        </m:r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3066" y="3120337"/>
                  <a:ext cx="3541791" cy="232684"/>
                </a:xfrm>
                <a:prstGeom prst="rect">
                  <a:avLst/>
                </a:prstGeom>
                <a:blipFill>
                  <a:blip r:embed="rId5"/>
                  <a:stretch>
                    <a:fillRect b="-219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8004857" y="3120337"/>
                  <a:ext cx="3586948" cy="23268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)=(0.5,50,0,0,0.1)</m:t>
                        </m:r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4857" y="3120337"/>
                  <a:ext cx="3586948" cy="232683"/>
                </a:xfrm>
                <a:prstGeom prst="rect">
                  <a:avLst/>
                </a:prstGeom>
                <a:blipFill>
                  <a:blip r:embed="rId6"/>
                  <a:stretch>
                    <a:fillRect b="-219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00" y="4818685"/>
            <a:ext cx="3600144" cy="202636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3284" y="4807294"/>
            <a:ext cx="3621986" cy="20467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5478" y="4818685"/>
            <a:ext cx="3613007" cy="2048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017421" y="4610431"/>
                <a:ext cx="4146924" cy="19686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ko-KR" altLang="en-US" sz="14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)=(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1.377,1.122,1.384,1.858,9.980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7421" y="4610431"/>
                <a:ext cx="4146924" cy="196864"/>
              </a:xfrm>
              <a:prstGeom prst="rect">
                <a:avLst/>
              </a:prstGeom>
              <a:blipFill>
                <a:blip r:embed="rId10"/>
                <a:stretch>
                  <a:fillRect b="-30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4"/>
          <p:cNvSpPr/>
          <p:nvPr/>
        </p:nvSpPr>
        <p:spPr>
          <a:xfrm>
            <a:off x="7452192" y="5114015"/>
            <a:ext cx="636104" cy="1457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54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07"/>
            <a:ext cx="12164345" cy="589754"/>
          </a:xfrm>
        </p:spPr>
        <p:txBody>
          <a:bodyPr>
            <a:normAutofit/>
          </a:bodyPr>
          <a:lstStyle/>
          <a:p>
            <a:r>
              <a:rPr lang="en-US" altLang="ko-KR" sz="3200" dirty="0" smtClean="0"/>
              <a:t>Probabilistic Programming for </a:t>
            </a:r>
            <a:r>
              <a:rPr lang="en-US" altLang="ko-KR" sz="3200" dirty="0" err="1" smtClean="0"/>
              <a:t>Hyperparameter</a:t>
            </a:r>
            <a:r>
              <a:rPr lang="en-US" altLang="ko-KR" sz="3200" dirty="0" smtClean="0"/>
              <a:t> Learning of GP (1)</a:t>
            </a:r>
            <a:endParaRPr lang="ko-KR" altLang="en-US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21</a:t>
            </a:fld>
            <a:endParaRPr lang="ko-KR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814" y="2097086"/>
            <a:ext cx="7935124" cy="45783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98" y="2670312"/>
            <a:ext cx="5549347" cy="1159565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V="1">
            <a:off x="4611757" y="2902226"/>
            <a:ext cx="2003241" cy="21336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44814" y="690842"/>
                <a:ext cx="9424306" cy="1119631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𝑛𝑚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altLang="ko-KR" dirty="0" smtClean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4814" y="690842"/>
                <a:ext cx="9424306" cy="111963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057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07"/>
            <a:ext cx="12164345" cy="589754"/>
          </a:xfrm>
        </p:spPr>
        <p:txBody>
          <a:bodyPr>
            <a:normAutofit/>
          </a:bodyPr>
          <a:lstStyle/>
          <a:p>
            <a:r>
              <a:rPr lang="en-US" altLang="ko-KR" sz="3200" dirty="0" smtClean="0"/>
              <a:t>Probabilistic Programming for </a:t>
            </a:r>
            <a:r>
              <a:rPr lang="en-US" altLang="ko-KR" sz="3200" dirty="0" err="1" smtClean="0"/>
              <a:t>Hyperparameter</a:t>
            </a:r>
            <a:r>
              <a:rPr lang="en-US" altLang="ko-KR" sz="3200" dirty="0" smtClean="0"/>
              <a:t> Learning of GP (2)</a:t>
            </a:r>
            <a:endParaRPr lang="ko-KR" altLang="en-US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11" y="1852886"/>
            <a:ext cx="12168756" cy="43852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32242" y="591761"/>
                <a:ext cx="7478929" cy="185357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𝑛𝑚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pPr marL="342900" lvl="1" indent="-306000">
                  <a:buFont typeface="Wingdings 2" charset="2"/>
                  <a:buChar char="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𝑐𝑜𝑣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𝑐𝑜𝑣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ko-KR" altLang="en-US" dirty="0"/>
              </a:p>
              <a:p>
                <a:endParaRPr lang="en-US" altLang="ko-KR" dirty="0" smtClean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32242" y="591761"/>
                <a:ext cx="7478929" cy="185357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217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07"/>
            <a:ext cx="12164345" cy="589754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Gaussian Process Classifier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4070" y="3438524"/>
                <a:ext cx="11370794" cy="3419476"/>
              </a:xfrm>
            </p:spPr>
            <p:txBody>
              <a:bodyPr>
                <a:normAutofit/>
              </a:bodyPr>
              <a:lstStyle/>
              <a:p>
                <a:pPr marL="342900" lvl="1" indent="-306000">
                  <a:buFont typeface="Wingdings 2" charset="2"/>
                  <a:buChar char=""/>
                </a:pPr>
                <a:r>
                  <a:rPr lang="en-US" altLang="ko-KR" sz="2400" dirty="0" smtClean="0">
                    <a:latin typeface="Cambria Math" panose="02040503050406030204" pitchFamily="18" charset="0"/>
                  </a:rPr>
                  <a:t>Logistic regression : sigmoid function(logistic function) + linear regression</a:t>
                </a:r>
              </a:p>
              <a:p>
                <a:pPr marL="648900" lvl="2" indent="-306000"/>
                <a14:m>
                  <m:oMath xmlns:m="http://schemas.openxmlformats.org/officeDocument/2006/math">
                    <m:r>
                      <a:rPr lang="en-US" altLang="ko-KR" sz="18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ko-KR" altLang="en-US" sz="18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altLang="ko-KR" sz="1800" dirty="0"/>
              </a:p>
              <a:p>
                <a:r>
                  <a:rPr lang="en-US" altLang="ko-KR" sz="2400" dirty="0" smtClean="0">
                    <a:latin typeface="Cambria Math" panose="02040503050406030204" pitchFamily="18" charset="0"/>
                  </a:rPr>
                  <a:t>Gaussian process classifier : sigmoid function(logistic function) + Gaussian process regression</a:t>
                </a:r>
              </a:p>
              <a:p>
                <a:pPr lvl="1"/>
                <a:r>
                  <a:rPr lang="en-US" altLang="ko-KR" sz="2000" dirty="0" smtClean="0"/>
                  <a:t>Gaussian process :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ko-KR" alt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ko-KR" sz="2000" i="1" dirty="0" smtClean="0">
                    <a:latin typeface="Cambria Math" panose="02040503050406030204" pitchFamily="18" charset="0"/>
                  </a:rPr>
                  <a:t> </a:t>
                </a:r>
                <a:r>
                  <a:rPr lang="en-US" altLang="ko-KR" sz="2000" dirty="0">
                    <a:sym typeface="Wingdings" panose="05000000000000000000" pitchFamily="2" charset="2"/>
                  </a:rPr>
                  <a:t> Gaussian process classifier :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ko-KR" alt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𝜎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US" altLang="ko-KR" sz="2000" dirty="0" smtClean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altLang="ko-KR" sz="2000" dirty="0" smtClean="0">
                    <a:latin typeface="Cambria Math" panose="02040503050406030204" pitchFamily="18" charset="0"/>
                    <a:sym typeface="Wingdings" panose="05000000000000000000" pitchFamily="2" charset="2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∈{0,1}</m:t>
                    </m:r>
                  </m:oMath>
                </a14:m>
                <a:r>
                  <a:rPr lang="en-US" altLang="ko-KR" sz="2000" dirty="0" smtClean="0">
                    <a:latin typeface="Cambria Math" panose="02040503050406030204" pitchFamily="18" charset="0"/>
                    <a:sym typeface="Wingdings" panose="05000000000000000000" pitchFamily="2" charset="2"/>
                  </a:rPr>
                  <a:t>, then the objective function to optimize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𝑃</m:t>
                    </m:r>
                    <m:d>
                      <m:d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e>
                      <m:e>
                        <m:r>
                          <a:rPr lang="ko-KR" alt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𝜎</m:t>
                        </m:r>
                        <m:r>
                          <a:rPr lang="en-US" altLang="ko-KR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altLang="ko-KR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ko-KR" altLang="en-US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altLang="ko-KR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  <m: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ko-KR" altLang="en-US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𝜎</m:t>
                        </m:r>
                        <m:d>
                          <m:d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ko-KR" sz="18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ko-KR" altLang="en-US" sz="18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  <m: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altLang="ko-KR" sz="1800" dirty="0" smtClean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4070" y="3438524"/>
                <a:ext cx="11370794" cy="341947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23</a:t>
            </a:fld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756" y="1879952"/>
            <a:ext cx="3589352" cy="166236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1126794" y="2733607"/>
            <a:ext cx="59766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270810" y="573367"/>
            <a:ext cx="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49892" y="25489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054786" y="933407"/>
            <a:ext cx="5976664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78756" y="7487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997754" y="504591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P(Y=</a:t>
            </a:r>
            <a:r>
              <a:rPr lang="en-US" altLang="ko-KR" b="1" dirty="0" err="1" smtClean="0">
                <a:solidFill>
                  <a:srgbClr val="C00000"/>
                </a:solidFill>
              </a:rPr>
              <a:t>y</a:t>
            </a:r>
            <a:r>
              <a:rPr lang="en-US" altLang="ko-KR" b="1" dirty="0" err="1" smtClean="0"/>
              <a:t>|X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453680" y="504839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P(Y=</a:t>
            </a:r>
            <a:r>
              <a:rPr lang="en-US" altLang="ko-KR" b="1" dirty="0" err="1" smtClean="0">
                <a:solidFill>
                  <a:srgbClr val="00B050"/>
                </a:solidFill>
              </a:rPr>
              <a:t>y</a:t>
            </a:r>
            <a:r>
              <a:rPr lang="en-US" altLang="ko-KR" b="1" dirty="0" err="1" smtClean="0"/>
              <a:t>|X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1268466" y="1019048"/>
            <a:ext cx="5718748" cy="1648918"/>
          </a:xfrm>
          <a:prstGeom prst="line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1268466" y="974078"/>
            <a:ext cx="5703758" cy="1693888"/>
          </a:xfrm>
          <a:prstGeom prst="line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Freeform 24"/>
          <p:cNvSpPr/>
          <p:nvPr/>
        </p:nvSpPr>
        <p:spPr>
          <a:xfrm>
            <a:off x="1285066" y="1011876"/>
            <a:ext cx="5643797" cy="1661573"/>
          </a:xfrm>
          <a:custGeom>
            <a:avLst/>
            <a:gdLst>
              <a:gd name="connsiteX0" fmla="*/ 0 w 5643797"/>
              <a:gd name="connsiteY0" fmla="*/ 0 h 1661573"/>
              <a:gd name="connsiteX1" fmla="*/ 1806315 w 5643797"/>
              <a:gd name="connsiteY1" fmla="*/ 202367 h 1661573"/>
              <a:gd name="connsiteX2" fmla="*/ 2803161 w 5643797"/>
              <a:gd name="connsiteY2" fmla="*/ 816964 h 1661573"/>
              <a:gd name="connsiteX3" fmla="*/ 4174761 w 5643797"/>
              <a:gd name="connsiteY3" fmla="*/ 1536492 h 1661573"/>
              <a:gd name="connsiteX4" fmla="*/ 5643797 w 5643797"/>
              <a:gd name="connsiteY4" fmla="*/ 1656413 h 1661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797" h="1661573">
                <a:moveTo>
                  <a:pt x="0" y="0"/>
                </a:moveTo>
                <a:cubicBezTo>
                  <a:pt x="669561" y="33103"/>
                  <a:pt x="1339122" y="66206"/>
                  <a:pt x="1806315" y="202367"/>
                </a:cubicBezTo>
                <a:cubicBezTo>
                  <a:pt x="2273508" y="338528"/>
                  <a:pt x="2408420" y="594610"/>
                  <a:pt x="2803161" y="816964"/>
                </a:cubicBezTo>
                <a:cubicBezTo>
                  <a:pt x="3197902" y="1039318"/>
                  <a:pt x="3701322" y="1396584"/>
                  <a:pt x="4174761" y="1536492"/>
                </a:cubicBezTo>
                <a:cubicBezTo>
                  <a:pt x="4648200" y="1676400"/>
                  <a:pt x="5145998" y="1666406"/>
                  <a:pt x="5643797" y="1656413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Freeform 26"/>
          <p:cNvSpPr/>
          <p:nvPr/>
        </p:nvSpPr>
        <p:spPr>
          <a:xfrm>
            <a:off x="1277571" y="981896"/>
            <a:ext cx="5643797" cy="1686393"/>
          </a:xfrm>
          <a:custGeom>
            <a:avLst/>
            <a:gdLst>
              <a:gd name="connsiteX0" fmla="*/ 0 w 5643797"/>
              <a:gd name="connsiteY0" fmla="*/ 1686393 h 1686393"/>
              <a:gd name="connsiteX1" fmla="*/ 1933731 w 5643797"/>
              <a:gd name="connsiteY1" fmla="*/ 1536492 h 1686393"/>
              <a:gd name="connsiteX2" fmla="*/ 2825646 w 5643797"/>
              <a:gd name="connsiteY2" fmla="*/ 869429 h 1686393"/>
              <a:gd name="connsiteX3" fmla="*/ 3672590 w 5643797"/>
              <a:gd name="connsiteY3" fmla="*/ 202367 h 1686393"/>
              <a:gd name="connsiteX4" fmla="*/ 5643797 w 5643797"/>
              <a:gd name="connsiteY4" fmla="*/ 0 h 1686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797" h="1686393">
                <a:moveTo>
                  <a:pt x="0" y="1686393"/>
                </a:moveTo>
                <a:cubicBezTo>
                  <a:pt x="731395" y="1679523"/>
                  <a:pt x="1462790" y="1672653"/>
                  <a:pt x="1933731" y="1536492"/>
                </a:cubicBezTo>
                <a:cubicBezTo>
                  <a:pt x="2404672" y="1400331"/>
                  <a:pt x="2535836" y="1091783"/>
                  <a:pt x="2825646" y="869429"/>
                </a:cubicBezTo>
                <a:cubicBezTo>
                  <a:pt x="3115456" y="647075"/>
                  <a:pt x="3202898" y="347272"/>
                  <a:pt x="3672590" y="202367"/>
                </a:cubicBezTo>
                <a:cubicBezTo>
                  <a:pt x="4142282" y="57462"/>
                  <a:pt x="4893039" y="28731"/>
                  <a:pt x="5643797" y="0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Left Arrow 27"/>
          <p:cNvSpPr/>
          <p:nvPr/>
        </p:nvSpPr>
        <p:spPr>
          <a:xfrm>
            <a:off x="1248643" y="2793092"/>
            <a:ext cx="2794475" cy="732602"/>
          </a:xfrm>
          <a:prstGeom prst="leftArrow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</a:rPr>
              <a:t>Classify as </a:t>
            </a:r>
            <a:r>
              <a:rPr lang="en-US" altLang="ko-KR" b="1" dirty="0" smtClean="0">
                <a:solidFill>
                  <a:srgbClr val="00B050"/>
                </a:solidFill>
              </a:rPr>
              <a:t>y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29" name="Right Arrow 28"/>
          <p:cNvSpPr/>
          <p:nvPr/>
        </p:nvSpPr>
        <p:spPr>
          <a:xfrm>
            <a:off x="4099259" y="2793093"/>
            <a:ext cx="2822109" cy="732602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Classify as </a:t>
            </a:r>
            <a:r>
              <a:rPr lang="en-US" altLang="ko-KR" b="1" dirty="0">
                <a:solidFill>
                  <a:srgbClr val="C00000"/>
                </a:solidFill>
              </a:rPr>
              <a:t>y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1285066" y="1873811"/>
            <a:ext cx="5658787" cy="869429"/>
          </a:xfrm>
          <a:custGeom>
            <a:avLst/>
            <a:gdLst>
              <a:gd name="connsiteX0" fmla="*/ 7495 w 5658787"/>
              <a:gd name="connsiteY0" fmla="*/ 809469 h 869429"/>
              <a:gd name="connsiteX1" fmla="*/ 2780675 w 5658787"/>
              <a:gd name="connsiteY1" fmla="*/ 0 h 869429"/>
              <a:gd name="connsiteX2" fmla="*/ 5658787 w 5658787"/>
              <a:gd name="connsiteY2" fmla="*/ 816964 h 869429"/>
              <a:gd name="connsiteX3" fmla="*/ 5658787 w 5658787"/>
              <a:gd name="connsiteY3" fmla="*/ 861934 h 869429"/>
              <a:gd name="connsiteX4" fmla="*/ 0 w 5658787"/>
              <a:gd name="connsiteY4" fmla="*/ 869429 h 869429"/>
              <a:gd name="connsiteX5" fmla="*/ 7495 w 5658787"/>
              <a:gd name="connsiteY5" fmla="*/ 809469 h 86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58787" h="869429">
                <a:moveTo>
                  <a:pt x="7495" y="809469"/>
                </a:moveTo>
                <a:lnTo>
                  <a:pt x="2780675" y="0"/>
                </a:lnTo>
                <a:lnTo>
                  <a:pt x="5658787" y="816964"/>
                </a:lnTo>
                <a:lnTo>
                  <a:pt x="5658787" y="861934"/>
                </a:lnTo>
                <a:lnTo>
                  <a:pt x="0" y="869429"/>
                </a:lnTo>
                <a:lnTo>
                  <a:pt x="7495" y="809469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Freeform 30"/>
          <p:cNvSpPr/>
          <p:nvPr/>
        </p:nvSpPr>
        <p:spPr>
          <a:xfrm>
            <a:off x="1337531" y="1896296"/>
            <a:ext cx="5576341" cy="824459"/>
          </a:xfrm>
          <a:custGeom>
            <a:avLst/>
            <a:gdLst>
              <a:gd name="connsiteX0" fmla="*/ 0 w 5576341"/>
              <a:gd name="connsiteY0" fmla="*/ 786984 h 824459"/>
              <a:gd name="connsiteX1" fmla="*/ 1161738 w 5576341"/>
              <a:gd name="connsiteY1" fmla="*/ 779488 h 824459"/>
              <a:gd name="connsiteX2" fmla="*/ 1963712 w 5576341"/>
              <a:gd name="connsiteY2" fmla="*/ 659567 h 824459"/>
              <a:gd name="connsiteX3" fmla="*/ 2443397 w 5576341"/>
              <a:gd name="connsiteY3" fmla="*/ 367259 h 824459"/>
              <a:gd name="connsiteX4" fmla="*/ 2750696 w 5576341"/>
              <a:gd name="connsiteY4" fmla="*/ 0 h 824459"/>
              <a:gd name="connsiteX5" fmla="*/ 3680086 w 5576341"/>
              <a:gd name="connsiteY5" fmla="*/ 532151 h 824459"/>
              <a:gd name="connsiteX6" fmla="*/ 4242217 w 5576341"/>
              <a:gd name="connsiteY6" fmla="*/ 727023 h 824459"/>
              <a:gd name="connsiteX7" fmla="*/ 4669437 w 5576341"/>
              <a:gd name="connsiteY7" fmla="*/ 786984 h 824459"/>
              <a:gd name="connsiteX8" fmla="*/ 5418945 w 5576341"/>
              <a:gd name="connsiteY8" fmla="*/ 794479 h 824459"/>
              <a:gd name="connsiteX9" fmla="*/ 5576341 w 5576341"/>
              <a:gd name="connsiteY9" fmla="*/ 794479 h 824459"/>
              <a:gd name="connsiteX10" fmla="*/ 5576341 w 5576341"/>
              <a:gd name="connsiteY10" fmla="*/ 824459 h 824459"/>
              <a:gd name="connsiteX11" fmla="*/ 0 w 5576341"/>
              <a:gd name="connsiteY11" fmla="*/ 786984 h 824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76341" h="824459">
                <a:moveTo>
                  <a:pt x="0" y="786984"/>
                </a:moveTo>
                <a:lnTo>
                  <a:pt x="1161738" y="779488"/>
                </a:lnTo>
                <a:lnTo>
                  <a:pt x="1963712" y="659567"/>
                </a:lnTo>
                <a:lnTo>
                  <a:pt x="2443397" y="367259"/>
                </a:lnTo>
                <a:lnTo>
                  <a:pt x="2750696" y="0"/>
                </a:lnTo>
                <a:lnTo>
                  <a:pt x="3680086" y="532151"/>
                </a:lnTo>
                <a:lnTo>
                  <a:pt x="4242217" y="727023"/>
                </a:lnTo>
                <a:lnTo>
                  <a:pt x="4669437" y="786984"/>
                </a:lnTo>
                <a:lnTo>
                  <a:pt x="5418945" y="794479"/>
                </a:lnTo>
                <a:lnTo>
                  <a:pt x="5576341" y="794479"/>
                </a:lnTo>
                <a:lnTo>
                  <a:pt x="5576341" y="824459"/>
                </a:lnTo>
                <a:lnTo>
                  <a:pt x="0" y="786984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6815426" y="1437463"/>
                <a:ext cx="131215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/>
                  <a:t>Bayes Risk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426" y="1437463"/>
                <a:ext cx="1312154" cy="646331"/>
              </a:xfrm>
              <a:prstGeom prst="rect">
                <a:avLst/>
              </a:prstGeom>
              <a:blipFill>
                <a:blip r:embed="rId4"/>
                <a:stretch>
                  <a:fillRect l="-3721" t="-5660" r="-930"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eform 32"/>
          <p:cNvSpPr/>
          <p:nvPr/>
        </p:nvSpPr>
        <p:spPr>
          <a:xfrm>
            <a:off x="4995131" y="1791365"/>
            <a:ext cx="1933732" cy="367259"/>
          </a:xfrm>
          <a:custGeom>
            <a:avLst/>
            <a:gdLst>
              <a:gd name="connsiteX0" fmla="*/ 1933732 w 1933732"/>
              <a:gd name="connsiteY0" fmla="*/ 0 h 367259"/>
              <a:gd name="connsiteX1" fmla="*/ 697043 w 1933732"/>
              <a:gd name="connsiteY1" fmla="*/ 74951 h 367259"/>
              <a:gd name="connsiteX2" fmla="*/ 0 w 1933732"/>
              <a:gd name="connsiteY2" fmla="*/ 367259 h 367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3732" h="367259">
                <a:moveTo>
                  <a:pt x="1933732" y="0"/>
                </a:moveTo>
                <a:cubicBezTo>
                  <a:pt x="1476531" y="6870"/>
                  <a:pt x="1019331" y="13741"/>
                  <a:pt x="697043" y="74951"/>
                </a:cubicBezTo>
                <a:cubicBezTo>
                  <a:pt x="374755" y="136161"/>
                  <a:pt x="187377" y="251710"/>
                  <a:pt x="0" y="367259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7103458" y="258505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 smtClean="0"/>
              <a:t>X</a:t>
            </a:r>
            <a:endParaRPr lang="ko-KR" altLang="en-US" b="1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1892" y="-1171"/>
            <a:ext cx="2570774" cy="19335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742352" y="245787"/>
            <a:ext cx="1944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Sigmoid Function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343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1078" y="2007"/>
            <a:ext cx="10163267" cy="589754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Bayesian Optimization with Gaussian Process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0039" y="603152"/>
            <a:ext cx="9424306" cy="3982855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Imagine we have a sequence of experiments that we can set the input as we want</a:t>
            </a:r>
          </a:p>
          <a:p>
            <a:pPr lvl="1"/>
            <a:r>
              <a:rPr lang="en-US" altLang="ko-KR" dirty="0" smtClean="0"/>
              <a:t>The experiment result should be maximized</a:t>
            </a:r>
          </a:p>
          <a:p>
            <a:pPr lvl="1"/>
            <a:r>
              <a:rPr lang="en-US" altLang="ko-KR" dirty="0" smtClean="0"/>
              <a:t>We don’t know the underlying function generating the experiment results</a:t>
            </a:r>
          </a:p>
          <a:p>
            <a:pPr lvl="1"/>
            <a:r>
              <a:rPr lang="en-US" altLang="ko-KR" dirty="0" smtClean="0"/>
              <a:t>The result and the input are continuous</a:t>
            </a:r>
          </a:p>
          <a:p>
            <a:pPr lvl="1"/>
            <a:r>
              <a:rPr lang="en-US" altLang="ko-KR" dirty="0" smtClean="0"/>
              <a:t>The result have a stochastic element</a:t>
            </a:r>
          </a:p>
          <a:p>
            <a:r>
              <a:rPr lang="en-US" altLang="ko-KR" dirty="0" smtClean="0"/>
              <a:t>Previous approaches include search methods</a:t>
            </a:r>
          </a:p>
          <a:p>
            <a:pPr lvl="1"/>
            <a:r>
              <a:rPr lang="en-US" altLang="ko-KR" dirty="0"/>
              <a:t>Grid search : </a:t>
            </a:r>
            <a:r>
              <a:rPr lang="en-US" altLang="ko-KR" dirty="0" smtClean="0"/>
              <a:t>no learning of underlying function</a:t>
            </a:r>
          </a:p>
          <a:p>
            <a:pPr lvl="2"/>
            <a:r>
              <a:rPr lang="en-US" altLang="ko-KR" dirty="0" smtClean="0"/>
              <a:t>Fixed sampling inputs</a:t>
            </a:r>
            <a:endParaRPr lang="ko-KR" altLang="en-US" dirty="0"/>
          </a:p>
          <a:p>
            <a:pPr lvl="1"/>
            <a:r>
              <a:rPr lang="en-US" altLang="ko-KR" dirty="0" smtClean="0"/>
              <a:t>Binary search : learning of constraints, not the function</a:t>
            </a:r>
          </a:p>
          <a:p>
            <a:pPr lvl="2"/>
            <a:r>
              <a:rPr lang="en-US" altLang="ko-KR" dirty="0" smtClean="0"/>
              <a:t>Adaptively change </a:t>
            </a:r>
            <a:r>
              <a:rPr lang="en-US" altLang="ko-KR" dirty="0"/>
              <a:t>sampling</a:t>
            </a:r>
            <a:r>
              <a:rPr lang="en-US" altLang="ko-KR" dirty="0" smtClean="0"/>
              <a:t> inputs</a:t>
            </a:r>
          </a:p>
          <a:p>
            <a:r>
              <a:rPr lang="en-US" altLang="ko-KR" dirty="0" smtClean="0"/>
              <a:t>Integration of learning underlying function and selecting the next </a:t>
            </a:r>
            <a:r>
              <a:rPr lang="en-US" altLang="ko-KR" dirty="0"/>
              <a:t>sampling</a:t>
            </a:r>
            <a:r>
              <a:rPr lang="en-US" altLang="ko-KR" dirty="0" smtClean="0"/>
              <a:t> input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24</a:t>
            </a:fld>
            <a:endParaRPr lang="ko-KR" altLang="en-US" dirty="0"/>
          </a:p>
        </p:txBody>
      </p:sp>
      <p:pic>
        <p:nvPicPr>
          <p:cNvPr id="7" name="Picture 6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21921"/>
            <a:ext cx="2880000" cy="2214000"/>
          </a:xfrm>
          <a:prstGeom prst="rect">
            <a:avLst/>
          </a:prstGeom>
        </p:spPr>
      </p:pic>
      <p:pic>
        <p:nvPicPr>
          <p:cNvPr id="8" name="Picture 7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094782" y="4621921"/>
            <a:ext cx="2880000" cy="2214000"/>
          </a:xfrm>
          <a:prstGeom prst="rect">
            <a:avLst/>
          </a:prstGeom>
        </p:spPr>
      </p:pic>
      <p:pic>
        <p:nvPicPr>
          <p:cNvPr id="10" name="Picture 9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189564" y="4621921"/>
            <a:ext cx="2880000" cy="2214000"/>
          </a:xfrm>
          <a:prstGeom prst="rect">
            <a:avLst/>
          </a:prstGeom>
        </p:spPr>
      </p:pic>
      <p:pic>
        <p:nvPicPr>
          <p:cNvPr id="14" name="Picture 13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284345" y="4621921"/>
            <a:ext cx="2880000" cy="2214000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2880000" y="4793444"/>
            <a:ext cx="290084" cy="1870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ight Arrow 18"/>
          <p:cNvSpPr/>
          <p:nvPr/>
        </p:nvSpPr>
        <p:spPr>
          <a:xfrm>
            <a:off x="5937131" y="4793444"/>
            <a:ext cx="290084" cy="1870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ight Arrow 19"/>
          <p:cNvSpPr/>
          <p:nvPr/>
        </p:nvSpPr>
        <p:spPr>
          <a:xfrm>
            <a:off x="9069564" y="4793444"/>
            <a:ext cx="290084" cy="1870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46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1078" y="2006"/>
            <a:ext cx="10163267" cy="766619"/>
          </a:xfrm>
        </p:spPr>
        <p:txBody>
          <a:bodyPr>
            <a:noAutofit/>
          </a:bodyPr>
          <a:lstStyle/>
          <a:p>
            <a:r>
              <a:rPr lang="en-US" altLang="ko-KR" sz="2800" dirty="0" smtClean="0"/>
              <a:t>Acquisition Function: Maximum Probability of Improvement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81013" y="1000717"/>
                <a:ext cx="9424306" cy="559886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ko-KR" dirty="0" smtClean="0"/>
                  <a:t>Acquisition function</a:t>
                </a:r>
              </a:p>
              <a:p>
                <a:pPr lvl="1"/>
                <a:r>
                  <a:rPr lang="en-US" altLang="ko-KR" dirty="0" smtClean="0"/>
                  <a:t>Gaussian process provides the predicted mean and the predicted std. on any point</a:t>
                </a:r>
              </a:p>
              <a:p>
                <a:pPr lvl="2"/>
                <a:r>
                  <a:rPr lang="en-US" altLang="ko-KR" dirty="0" smtClean="0"/>
                  <a:t>Any point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 Next sampling</a:t>
                </a:r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Predicted mean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 potential optimized value</a:t>
                </a:r>
              </a:p>
              <a:p>
                <a:pPr lvl="2"/>
                <a:r>
                  <a:rPr lang="en-US" altLang="ko-KR" dirty="0" smtClean="0">
                    <a:sym typeface="Wingdings" panose="05000000000000000000" pitchFamily="2" charset="2"/>
                  </a:rPr>
                  <a:t>Predicted std.  potential risk of getting a value deviating from the mean</a:t>
                </a:r>
              </a:p>
              <a:p>
                <a:pPr lvl="1"/>
                <a:r>
                  <a:rPr lang="en-US" altLang="ko-KR" dirty="0" smtClean="0">
                    <a:sym typeface="Wingdings" panose="05000000000000000000" pitchFamily="2" charset="2"/>
                  </a:rPr>
                  <a:t>Need a policy for sampling, and this policy is the acquisition function</a:t>
                </a:r>
              </a:p>
              <a:p>
                <a:r>
                  <a:rPr lang="en-US" altLang="ko-KR" dirty="0" smtClean="0">
                    <a:sym typeface="Wingdings" panose="05000000000000000000" pitchFamily="2" charset="2"/>
                  </a:rPr>
                  <a:t>Maximum probability of improvement</a:t>
                </a:r>
              </a:p>
              <a:p>
                <a:pPr lvl="1"/>
                <a:r>
                  <a:rPr lang="en-US" altLang="ko-KR" dirty="0" smtClean="0">
                    <a:sym typeface="Wingdings" panose="05000000000000000000" pitchFamily="2" charset="2"/>
                  </a:rPr>
                  <a:t>Selects a sampling input with the highest probability of improving the current optimized value,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𝑚𝑎𝑥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</m:oMath>
                </a14:m>
                <a:r>
                  <a:rPr lang="en-US" altLang="ko-KR" dirty="0" smtClean="0">
                    <a:sym typeface="Wingdings" panose="05000000000000000000" pitchFamily="2" charset="2"/>
                  </a:rPr>
                  <a:t> with some margin, </a:t>
                </a:r>
                <a:r>
                  <a:rPr lang="en-US" altLang="ko-KR" i="1" dirty="0" smtClean="0">
                    <a:sym typeface="Wingdings" panose="05000000000000000000" pitchFamily="2" charset="2"/>
                  </a:rPr>
                  <a:t>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𝑀𝑃𝐼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𝐷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𝑎𝑟𝑔𝑚𝑎𝑥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≥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1+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𝑚</m:t>
                            </m:r>
                          </m:e>
                        </m:d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𝑚𝑎𝑥</m:t>
                            </m:r>
                          </m:sub>
                        </m:sSub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𝐷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,    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𝑁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𝜇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i="1" dirty="0" smtClean="0">
                    <a:sym typeface="Wingdings" panose="05000000000000000000" pitchFamily="2" charset="2"/>
                  </a:rPr>
                  <a:t/>
                </a:r>
                <a:br>
                  <a:rPr lang="en-US" altLang="ko-KR" i="1" dirty="0" smtClean="0"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𝑎𝑟𝑔𝑚𝑎𝑥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𝜇</m:t>
                            </m:r>
                          </m:num>
                          <m:den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𝜎</m:t>
                            </m:r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≥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1+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𝑚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𝑚𝑎𝑥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𝜇</m:t>
                            </m:r>
                          </m:num>
                          <m:den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𝜎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ko-KR" b="0" i="1" dirty="0" smtClean="0">
                    <a:ea typeface="Cambria Math" panose="02040503050406030204" pitchFamily="18" charset="0"/>
                    <a:sym typeface="Wingdings" panose="05000000000000000000" pitchFamily="2" charset="2"/>
                  </a:rPr>
                  <a:t/>
                </a:r>
                <a:br>
                  <a:rPr lang="en-US" altLang="ko-KR" b="0" i="1" dirty="0" smtClean="0">
                    <a:ea typeface="Cambria Math" panose="02040503050406030204" pitchFamily="18" charset="0"/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𝑎𝑟𝑔𝑚𝑎𝑥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l-GR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Φ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1+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𝑚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𝑚𝑎𝑥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𝜇</m:t>
                                </m:r>
                              </m:num>
                              <m:den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r>
                  <a:rPr lang="en-US" altLang="ko-KR" b="0" i="1" dirty="0" smtClean="0">
                    <a:ea typeface="Cambria Math" panose="02040503050406030204" pitchFamily="18" charset="0"/>
                    <a:sym typeface="Wingdings" panose="05000000000000000000" pitchFamily="2" charset="2"/>
                  </a:rPr>
                  <a:t/>
                </a:r>
                <a:br>
                  <a:rPr lang="en-US" altLang="ko-KR" b="0" i="1" dirty="0" smtClean="0">
                    <a:ea typeface="Cambria Math" panose="02040503050406030204" pitchFamily="18" charset="0"/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𝑎𝑟𝑔𝑚𝑎𝑥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sub>
                    </m:sSub>
                    <m:r>
                      <m:rPr>
                        <m:sty m:val="p"/>
                      </m:rPr>
                      <a:rPr lang="el-GR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Φ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𝜇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1+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𝑚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𝑚𝑎𝑥</m:t>
                                </m:r>
                              </m:sub>
                            </m:sSub>
                          </m:num>
                          <m:den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𝜎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ko-KR" i="1" dirty="0">
                    <a:ea typeface="Cambria Math" panose="02040503050406030204" pitchFamily="18" charset="0"/>
                    <a:sym typeface="Wingdings" panose="05000000000000000000" pitchFamily="2" charset="2"/>
                  </a:rPr>
                  <a:t/>
                </a:r>
                <a:br>
                  <a:rPr lang="en-US" altLang="ko-KR" i="1" dirty="0">
                    <a:ea typeface="Cambria Math" panose="02040503050406030204" pitchFamily="18" charset="0"/>
                    <a:sym typeface="Wingdings" panose="05000000000000000000" pitchFamily="2" charset="2"/>
                  </a:rPr>
                </a:br>
                <a:endParaRPr lang="en-US" altLang="ko-KR" b="0" i="1" dirty="0" smtClean="0"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lvl="1"/>
                <a:endParaRPr lang="en-US" altLang="ko-KR" i="1" dirty="0" smtClean="0">
                  <a:sym typeface="Wingdings" panose="05000000000000000000" pitchFamily="2" charset="2"/>
                </a:endParaRPr>
              </a:p>
              <a:p>
                <a:pPr lvl="1"/>
                <a:endParaRPr lang="en-US" altLang="ko-K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1013" y="1000717"/>
                <a:ext cx="9424306" cy="559886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159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1078" y="2007"/>
            <a:ext cx="10163267" cy="418123"/>
          </a:xfrm>
        </p:spPr>
        <p:txBody>
          <a:bodyPr>
            <a:noAutofit/>
          </a:bodyPr>
          <a:lstStyle/>
          <a:p>
            <a:r>
              <a:rPr lang="en-US" altLang="ko-KR" sz="2800" dirty="0" smtClean="0"/>
              <a:t>Acquisition Function: Maximum Expected Improvement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31092" y="420130"/>
                <a:ext cx="10374227" cy="643787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 smtClean="0">
                    <a:sym typeface="Wingdings" panose="05000000000000000000" pitchFamily="2" charset="2"/>
                  </a:rPr>
                  <a:t>Maximum expected improvement</a:t>
                </a:r>
              </a:p>
              <a:p>
                <a:pPr lvl="1"/>
                <a:r>
                  <a:rPr lang="en-US" altLang="ko-KR" dirty="0" smtClean="0">
                    <a:sym typeface="Wingdings" panose="05000000000000000000" pitchFamily="2" charset="2"/>
                  </a:rPr>
                  <a:t>A problem of maximum probability of improvement is</a:t>
                </a:r>
              </a:p>
              <a:p>
                <a:pPr lvl="2"/>
                <a:r>
                  <a:rPr lang="en-US" altLang="ko-KR" dirty="0" smtClean="0">
                    <a:sym typeface="Wingdings" panose="05000000000000000000" pitchFamily="2" charset="2"/>
                  </a:rPr>
                  <a:t>Introducing another </a:t>
                </a:r>
                <a:r>
                  <a:rPr lang="en-US" altLang="ko-KR" dirty="0" err="1" smtClean="0">
                    <a:sym typeface="Wingdings" panose="05000000000000000000" pitchFamily="2" charset="2"/>
                  </a:rPr>
                  <a:t>hyperparameter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, </a:t>
                </a:r>
                <a:r>
                  <a:rPr lang="en-US" altLang="ko-KR" i="1" dirty="0" smtClean="0">
                    <a:sym typeface="Wingdings" panose="05000000000000000000" pitchFamily="2" charset="2"/>
                  </a:rPr>
                  <a:t>m</a:t>
                </a:r>
              </a:p>
              <a:p>
                <a:pPr lvl="1"/>
                <a:r>
                  <a:rPr lang="en-US" altLang="ko-KR" b="0" dirty="0" smtClean="0">
                    <a:latin typeface="Cambria Math" panose="02040503050406030204" pitchFamily="18" charset="0"/>
                    <a:sym typeface="Wingdings" panose="05000000000000000000" pitchFamily="2" charset="2"/>
                  </a:rPr>
                  <a:t>Why not take an expectation over the range of m which is from 0 to infinite</a:t>
                </a:r>
              </a:p>
              <a:p>
                <a:r>
                  <a:rPr lang="en-US" altLang="ko-KR" dirty="0" smtClean="0">
                    <a:latin typeface="Cambria Math" panose="02040503050406030204" pitchFamily="18" charset="0"/>
                    <a:sym typeface="Wingdings" panose="05000000000000000000" pitchFamily="2" charset="2"/>
                  </a:rPr>
                  <a:t>Assumption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𝑦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𝑚𝑎𝑥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ko-KR" i="1">
                                <a:latin typeface="Cambria Math"/>
                              </a:rPr>
                              <m:t>𝑚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=1,…,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𝑛</m:t>
                            </m:r>
                          </m:lim>
                        </m:limLow>
                      </m:fName>
                      <m:e>
                        <m:r>
                          <a:rPr lang="en-US" altLang="ko-KR" i="1">
                            <a:latin typeface="Cambria Math"/>
                          </a:rPr>
                          <m:t>𝑓</m:t>
                        </m:r>
                        <m:r>
                          <a:rPr lang="en-US" altLang="ko-KR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)</m:t>
                        </m:r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/>
                      </a:rPr>
                      <m:t>𝑢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𝑚𝑎𝑥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−</m:t>
                        </m:r>
                        <m:r>
                          <a:rPr lang="ko-KR" altLang="en-US" i="1">
                            <a:latin typeface="Cambria Math"/>
                          </a:rPr>
                          <m:t>𝜇</m:t>
                        </m:r>
                      </m:num>
                      <m:den>
                        <m:r>
                          <a:rPr lang="ko-KR" altLang="en-US" i="1">
                            <a:latin typeface="Cambria Math"/>
                          </a:rPr>
                          <m:t>𝜎</m:t>
                        </m:r>
                      </m:den>
                    </m:f>
                    <m:r>
                      <m:rPr>
                        <m:nor/>
                      </m:rPr>
                      <a:rPr lang="en-US" altLang="ko-KR" dirty="0"/>
                      <m:t>,</m:t>
                    </m:r>
                    <m:r>
                      <a:rPr lang="en-US" altLang="ko-KR" i="1" smtClean="0">
                        <a:latin typeface="Cambria Math"/>
                      </a:rPr>
                      <m:t>𝑣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/>
                          </a:rPr>
                          <m:t>𝑦</m:t>
                        </m:r>
                        <m:r>
                          <a:rPr lang="en-US" altLang="ko-KR" i="1">
                            <a:latin typeface="Cambria Math"/>
                          </a:rPr>
                          <m:t>−</m:t>
                        </m:r>
                        <m:r>
                          <a:rPr lang="ko-KR" altLang="en-US" i="1">
                            <a:latin typeface="Cambria Math"/>
                          </a:rPr>
                          <m:t>𝜇</m:t>
                        </m:r>
                      </m:num>
                      <m:den>
                        <m:r>
                          <a:rPr lang="ko-KR" altLang="en-US" i="1">
                            <a:latin typeface="Cambria Math"/>
                          </a:rPr>
                          <m:t>𝜎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ko-KR" altLang="en-US" i="1">
                        <a:latin typeface="Cambria Math"/>
                      </a:rPr>
                      <m:t>𝜇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ko-KR" altLang="en-US" i="1">
                        <a:latin typeface="Cambria Math"/>
                      </a:rPr>
                      <m:t>𝒟</m:t>
                    </m:r>
                    <m:r>
                      <m:rPr>
                        <m:nor/>
                      </m:rPr>
                      <a:rPr lang="en-US" altLang="ko-KR" dirty="0"/>
                      <m:t>),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/>
                      </a:rPr>
                      <m:t>𝜎</m:t>
                    </m:r>
                    <m:r>
                      <m:rPr>
                        <m:nor/>
                      </m:rPr>
                      <a:rPr lang="en-US" altLang="ko-KR" dirty="0"/>
                      <m:t> =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ko-KR" altLang="en-US" i="1">
                        <a:latin typeface="Cambria Math"/>
                      </a:rPr>
                      <m:t>𝒟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𝑚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0,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𝑚𝑎𝑥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altLang="ko-KR" dirty="0"/>
                  <a:t>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/>
                          </a:rPr>
                          <m:t>max</m:t>
                        </m:r>
                      </m:fName>
                      <m:e>
                        <m:r>
                          <a:rPr lang="en-US" altLang="ko-KR" i="1" dirty="0">
                            <a:latin typeface="Cambria Math"/>
                          </a:rPr>
                          <m:t>(0,</m:t>
                        </m:r>
                        <m:d>
                          <m:d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 dirty="0">
                                <a:latin typeface="Cambria Math"/>
                              </a:rPr>
                              <m:t>𝑣</m:t>
                            </m:r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 dirty="0">
                                <a:latin typeface="Cambria Math"/>
                              </a:rPr>
                              <m:t>𝑢</m:t>
                            </m:r>
                          </m:e>
                        </m:d>
                        <m:r>
                          <a:rPr lang="ko-KR" altLang="en-US" i="1" dirty="0">
                            <a:latin typeface="Cambria Math"/>
                          </a:rPr>
                          <m:t>𝜎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ko-KR" b="0" dirty="0" smtClean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𝑀𝐸𝐼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𝐷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𝑎𝑟𝑔𝑚𝑎𝑥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sub>
                    </m:sSub>
                    <m:nary>
                      <m:nary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∞</m:t>
                        </m:r>
                      </m:sup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𝑃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altLang="ko-KR" i="1">
                            <a:latin typeface="Cambria Math"/>
                          </a:rPr>
                          <m:t>𝑦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𝑚𝑎𝑥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/>
                          </a:rPr>
                          <m:t>𝑚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𝑑𝑚</m:t>
                    </m:r>
                  </m:oMath>
                </a14:m>
                <a:endParaRPr lang="en-US" altLang="ko-KR" b="0" i="1" dirty="0" smtClean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∞</m:t>
                        </m:r>
                      </m:sup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𝑃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altLang="ko-KR" i="1">
                            <a:latin typeface="Cambria Math"/>
                          </a:rPr>
                          <m:t>𝑦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𝑚𝑎𝑥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/>
                          </a:rPr>
                          <m:t>𝑚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en-US" altLang="ko-KR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𝑑𝑚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∞</m:t>
                        </m:r>
                      </m:sup>
                      <m:e>
                        <m:r>
                          <a:rPr lang="en-US" altLang="ko-KR" i="1">
                            <a:latin typeface="Cambria Math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/>
                                  </a:rPr>
                                  <m:t>𝑦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num>
                              <m:den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𝑚𝑎𝑥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R" i="1">
                                    <a:latin typeface="Cambria Math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  <m:r>
                          <a:rPr lang="en-US" altLang="ko-KR" i="1">
                            <a:latin typeface="Cambria Math"/>
                          </a:rPr>
                          <m:t>𝑚</m:t>
                        </m:r>
                        <m:r>
                          <a:rPr lang="en-US" altLang="ko-KR" i="1">
                            <a:latin typeface="Cambria Math"/>
                          </a:rPr>
                          <m:t>ⅆ</m:t>
                        </m:r>
                        <m:r>
                          <a:rPr lang="en-US" altLang="ko-KR" i="1">
                            <a:latin typeface="Cambria Math"/>
                          </a:rPr>
                          <m:t>𝑚</m:t>
                        </m:r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∞</m:t>
                        </m:r>
                      </m:sup>
                      <m:e>
                        <m:r>
                          <a:rPr lang="en-US" altLang="ko-KR" i="1">
                            <a:latin typeface="Cambria Math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  <m:r>
                          <a:rPr lang="en-US" altLang="ko-KR" i="1">
                            <a:latin typeface="Cambria Math"/>
                          </a:rPr>
                          <m:t>𝑚</m:t>
                        </m:r>
                        <m:r>
                          <a:rPr lang="en-US" altLang="ko-KR" i="1">
                            <a:latin typeface="Cambria Math"/>
                          </a:rPr>
                          <m:t>ⅆ</m:t>
                        </m:r>
                        <m:r>
                          <a:rPr lang="en-US" altLang="ko-KR" i="1">
                            <a:latin typeface="Cambria Math"/>
                          </a:rPr>
                          <m:t>𝑚</m:t>
                        </m:r>
                      </m:e>
                    </m:nary>
                  </m:oMath>
                </a14:m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∞</m:t>
                        </m:r>
                      </m:sup>
                      <m:e>
                        <m:r>
                          <a:rPr lang="en-US" altLang="ko-KR" i="1">
                            <a:latin typeface="Cambria Math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ko-KR" i="1">
                            <a:latin typeface="Cambria Math"/>
                          </a:rPr>
                          <m:t>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nary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ko-KR" altLang="en-US" i="1">
                        <a:latin typeface="Cambria Math"/>
                      </a:rPr>
                      <m:t>𝜎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∞</m:t>
                        </m:r>
                      </m:sup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𝑣</m:t>
                            </m:r>
                          </m:e>
                        </m:d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  <m:t>𝑣</m:t>
                            </m:r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  <m:t>𝑢</m:t>
                            </m:r>
                          </m:e>
                        </m:d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𝑑𝑣</m:t>
                        </m:r>
                      </m:e>
                    </m:nary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ko-KR" altLang="en-US" i="1">
                        <a:latin typeface="Cambria Math"/>
                      </a:rPr>
                      <m:t>𝜎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/>
                                    <a:ea typeface="Cambria Math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𝑑𝑣</m:t>
                            </m:r>
                          </m:e>
                        </m:nary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−</m:t>
                        </m:r>
                        <m:nary>
                          <m:nary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/>
                                    <a:ea typeface="Cambria Math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𝑑𝑣</m:t>
                            </m:r>
                          </m:e>
                        </m:nary>
                      </m:e>
                    </m:d>
                  </m:oMath>
                </a14:m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ko-KR" altLang="en-US" i="1">
                        <a:latin typeface="Cambria Math"/>
                      </a:rPr>
                      <m:t>𝜎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/>
                                    <a:ea typeface="Cambria Math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  <m:f>
                          <m:fPr>
                            <m:type m:val="noBar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  <m:r>
                          <a:rPr lang="en-US" altLang="ko-KR">
                            <a:latin typeface="Cambria Math" panose="02040503050406030204" pitchFamily="18" charset="0"/>
                            <a:ea typeface="Cambria Math"/>
                          </a:rPr>
                          <m:t>−[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  <m:t>𝑢</m:t>
                        </m:r>
                        <m:r>
                          <m:rPr>
                            <m:sty m:val="p"/>
                          </m:rPr>
                          <a:rPr lang="el-GR" altLang="ko-KR">
                            <a:latin typeface="Cambria Math"/>
                            <a:ea typeface="Cambria Math"/>
                          </a:rPr>
                          <m:t>Φ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  <m:t>𝑣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  <m:t>]</m:t>
                        </m:r>
                        <m:f>
                          <m:fPr>
                            <m:type m:val="noBar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</m:e>
                    </m:d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ko-KR" altLang="en-US" i="1">
                        <a:latin typeface="Cambria Math"/>
                      </a:rPr>
                      <m:t>𝜎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0−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r>
                                  <a:rPr lang="en-US" altLang="ko-KR" i="1">
                                    <a:latin typeface="Cambria Math"/>
                                    <a:ea typeface="Cambria Math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  <a:ea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  <m:t>−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  <m:t>𝑢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  <m:t>𝑢</m:t>
                            </m:r>
                            <m:r>
                              <m:rPr>
                                <m:sty m:val="p"/>
                              </m:rPr>
                              <a:rPr lang="el-GR" altLang="ko-KR">
                                <a:latin typeface="Cambria Math"/>
                                <a:ea typeface="Cambria Math"/>
                              </a:rPr>
                              <m:t>Φ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𝑢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ko-KR" altLang="en-US" i="1">
                        <a:latin typeface="Cambria Math"/>
                      </a:rPr>
                      <m:t>𝜎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𝜙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𝑢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  <m:t>𝑢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  <m:t>(1−</m:t>
                        </m:r>
                        <m:r>
                          <m:rPr>
                            <m:sty m:val="p"/>
                          </m:rPr>
                          <a:rPr lang="el-GR" altLang="ko-KR">
                            <a:latin typeface="Cambria Math"/>
                            <a:ea typeface="Cambria Math"/>
                          </a:rPr>
                          <m:t>Φ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  <m:t>𝑢</m:t>
                            </m:r>
                          </m:e>
                        </m:d>
                      </m:e>
                    </m:d>
                  </m:oMath>
                </a14:m>
                <a:endParaRPr lang="en-US" altLang="ko-KR" i="1" dirty="0" smtClean="0">
                  <a:latin typeface="Cambria Math" panose="02040503050406030204" pitchFamily="18" charset="0"/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ko-KR" altLang="en-US" i="1">
                        <a:latin typeface="Cambria Math"/>
                      </a:rPr>
                      <m:t>𝜎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𝜙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𝑢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  <m:t>𝑢</m:t>
                        </m:r>
                        <m:r>
                          <m:rPr>
                            <m:sty m:val="p"/>
                          </m:rPr>
                          <a:rPr lang="el-GR" altLang="ko-KR">
                            <a:latin typeface="Cambria Math"/>
                            <a:ea typeface="Cambria Math"/>
                          </a:rPr>
                          <m:t>Φ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  <m:t>𝑢</m:t>
                            </m:r>
                          </m:e>
                        </m:d>
                      </m:e>
                    </m:d>
                  </m:oMath>
                </a14:m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∵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𝜙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𝑣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  <m:t>2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/>
                              </a:rPr>
                              <m:t>𝜋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𝜙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/>
                      </a:rPr>
                      <m:t>′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𝑣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/>
                      </a:rPr>
                      <m:t>=−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/>
                      </a:rPr>
                      <m:t>𝑣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  <m:t>2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/>
                              </a:rPr>
                              <m:t>𝜋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  <a:ea typeface="Cambria Math"/>
                      </a:rPr>
                      <m:t>=−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𝜙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𝑣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∞</m:t>
                        </m:r>
                      </m:sup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𝜙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𝑣</m:t>
                            </m:r>
                          </m:e>
                        </m:d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𝑑𝑣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∞</m:t>
                        </m:r>
                      </m:sup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  <m:t>−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  <m:t>′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𝑣</m:t>
                            </m:r>
                          </m:e>
                        </m:d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𝑑𝑣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</a:rPr>
                          <m:t>−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𝜙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𝑣</m:t>
                            </m:r>
                          </m:e>
                        </m:d>
                      </m:e>
                    </m:d>
                    <m:f>
                      <m:fPr>
                        <m:type m:val="noBar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∞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</m:oMath>
                </a14:m>
                <a:endParaRPr lang="en-US" altLang="ko-KR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31092" y="420130"/>
                <a:ext cx="10374227" cy="643787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625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7949"/>
            <a:ext cx="3992336" cy="766619"/>
          </a:xfrm>
        </p:spPr>
        <p:txBody>
          <a:bodyPr>
            <a:noAutofit/>
          </a:bodyPr>
          <a:lstStyle/>
          <a:p>
            <a:r>
              <a:rPr lang="en-US" altLang="ko-KR" sz="2800" dirty="0" smtClean="0"/>
              <a:t>Bayesian Optimization Result</a:t>
            </a:r>
            <a:endParaRPr lang="ko-KR" alt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70845" y="1353317"/>
            <a:ext cx="3568398" cy="5031154"/>
          </a:xfrm>
        </p:spPr>
        <p:txBody>
          <a:bodyPr/>
          <a:lstStyle/>
          <a:p>
            <a:r>
              <a:rPr lang="en-US" altLang="ko-KR" dirty="0" smtClean="0"/>
              <a:t>A case of Bayesian optimization</a:t>
            </a:r>
          </a:p>
          <a:p>
            <a:pPr lvl="1"/>
            <a:r>
              <a:rPr lang="en-US" altLang="ko-KR" dirty="0" smtClean="0"/>
              <a:t>Sampling based upon the maximum expected  improvement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86319" y="141259"/>
            <a:ext cx="2614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Sampling, Learned Function…</a:t>
            </a:r>
            <a:endParaRPr lang="ko-KR" altLang="en-US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886645" y="79704"/>
            <a:ext cx="241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Prob. Of Improvement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683902" y="79704"/>
            <a:ext cx="24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Expected Improvement</a:t>
            </a:r>
            <a:endParaRPr lang="ko-KR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319" y="449036"/>
            <a:ext cx="8305681" cy="640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1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2641" y="-13665"/>
            <a:ext cx="8489359" cy="970450"/>
          </a:xfrm>
        </p:spPr>
        <p:txBody>
          <a:bodyPr/>
          <a:lstStyle/>
          <a:p>
            <a:r>
              <a:rPr lang="en-US" altLang="ko-KR" dirty="0" smtClean="0"/>
              <a:t>Continuous Domain Data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0547" y="881743"/>
            <a:ext cx="8233546" cy="2171700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Real-world, many continuous domain</a:t>
            </a:r>
          </a:p>
          <a:p>
            <a:pPr lvl="1"/>
            <a:r>
              <a:rPr lang="en-US" altLang="ko-KR" dirty="0" smtClean="0"/>
              <a:t>Time, Space, </a:t>
            </a:r>
            <a:r>
              <a:rPr lang="en-US" altLang="ko-KR" dirty="0" err="1" smtClean="0"/>
              <a:t>Spatio</a:t>
            </a:r>
            <a:r>
              <a:rPr lang="en-US" altLang="ko-KR" dirty="0" smtClean="0"/>
              <a:t>-Temporal….</a:t>
            </a:r>
          </a:p>
          <a:p>
            <a:pPr lvl="2"/>
            <a:r>
              <a:rPr lang="en-US" altLang="ko-KR" dirty="0" smtClean="0"/>
              <a:t>Discrete time vs. </a:t>
            </a:r>
            <a:r>
              <a:rPr lang="en-US" altLang="ko-KR" b="1" dirty="0" smtClean="0"/>
              <a:t>Continuous time</a:t>
            </a:r>
          </a:p>
          <a:p>
            <a:r>
              <a:rPr lang="en-US" altLang="ko-KR" dirty="0" smtClean="0"/>
              <a:t>How to analyze such dataset?</a:t>
            </a:r>
          </a:p>
          <a:p>
            <a:pPr lvl="1"/>
            <a:r>
              <a:rPr lang="en-US" altLang="ko-KR" dirty="0" smtClean="0"/>
              <a:t>Estimation on the underlying function (ex, Autoregression)</a:t>
            </a:r>
          </a:p>
          <a:p>
            <a:pPr lvl="1"/>
            <a:r>
              <a:rPr lang="en-US" altLang="ko-KR" dirty="0" smtClean="0"/>
              <a:t>Prediction on the unexplored point (ex, Extrapolation with autoregression)</a:t>
            </a:r>
          </a:p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3</a:t>
            </a:fld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571" y="4653643"/>
            <a:ext cx="3753522" cy="21067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454" y="3053443"/>
            <a:ext cx="6200639" cy="15052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4601" y="4653643"/>
            <a:ext cx="2200946" cy="21067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3454" y="4653643"/>
            <a:ext cx="2205428" cy="210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4457" y="182278"/>
            <a:ext cx="9187543" cy="97045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Underlying Function and Observations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9726" y="4082143"/>
            <a:ext cx="8233546" cy="2593294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Simple temporal line does not say much</a:t>
            </a:r>
          </a:p>
          <a:p>
            <a:pPr lvl="1"/>
            <a:r>
              <a:rPr lang="en-US" altLang="ko-KR" dirty="0" smtClean="0"/>
              <a:t>Two cases of different observations from the same temporal line</a:t>
            </a:r>
          </a:p>
          <a:p>
            <a:r>
              <a:rPr lang="en-US" altLang="ko-KR" dirty="0" smtClean="0"/>
              <a:t>An observation dataset can be explained with two temporal functions</a:t>
            </a:r>
          </a:p>
          <a:p>
            <a:pPr lvl="1"/>
            <a:r>
              <a:rPr lang="en-US" altLang="ko-KR" dirty="0" smtClean="0"/>
              <a:t>Function in two continuous domain</a:t>
            </a:r>
          </a:p>
          <a:p>
            <a:pPr lvl="2"/>
            <a:r>
              <a:rPr lang="en-US" altLang="ko-KR" dirty="0" smtClean="0"/>
              <a:t>Under the assumption that the observation’s noise is generated from a Gaussian distribution</a:t>
            </a:r>
          </a:p>
          <a:p>
            <a:pPr lvl="1"/>
            <a:r>
              <a:rPr lang="en-US" altLang="ko-KR" dirty="0" smtClean="0"/>
              <a:t>Mean function</a:t>
            </a:r>
          </a:p>
          <a:p>
            <a:pPr lvl="1"/>
            <a:r>
              <a:rPr lang="en-US" altLang="ko-KR" dirty="0" smtClean="0"/>
              <a:t>Variance function, or precision function</a:t>
            </a:r>
          </a:p>
          <a:p>
            <a:r>
              <a:rPr lang="en-US" altLang="ko-KR" dirty="0" smtClean="0"/>
              <a:t>Previously, mean and variance was a value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4</a:t>
            </a:fld>
            <a:endParaRPr lang="ko-KR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769" y="1152727"/>
            <a:ext cx="4709624" cy="26844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632" y="1152728"/>
            <a:ext cx="4743725" cy="26844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541091" cy="14262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l="51598"/>
          <a:stretch/>
        </p:blipFill>
        <p:spPr>
          <a:xfrm>
            <a:off x="0" y="1426240"/>
            <a:ext cx="2530705" cy="126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18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0318"/>
            <a:ext cx="2541091" cy="14520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0903" y="1137406"/>
            <a:ext cx="4773765" cy="26703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4457" y="182278"/>
            <a:ext cx="9187543" cy="97045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Simple Analyses without Domain Correlation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9726" y="4082143"/>
            <a:ext cx="8233546" cy="2593294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Estimating the mean function without the domain correlation</a:t>
            </a:r>
          </a:p>
          <a:p>
            <a:pPr lvl="1"/>
            <a:r>
              <a:rPr lang="en-US" altLang="ko-KR" dirty="0" smtClean="0"/>
              <a:t>Calculating the mean and the precision of Y with the same X</a:t>
            </a:r>
          </a:p>
          <a:p>
            <a:r>
              <a:rPr lang="en-US" altLang="ko-KR" dirty="0" smtClean="0"/>
              <a:t>Very unlikely in the real world</a:t>
            </a:r>
          </a:p>
          <a:p>
            <a:pPr lvl="1"/>
            <a:r>
              <a:rPr lang="en-US" altLang="ko-KR" dirty="0" smtClean="0"/>
              <a:t>Continuous domain </a:t>
            </a:r>
            <a:r>
              <a:rPr lang="en-US" altLang="ko-KR" dirty="0" smtClean="0">
                <a:sym typeface="Wingdings" panose="05000000000000000000" pitchFamily="2" charset="2"/>
              </a:rPr>
              <a:t> No multiple observations with the same X</a:t>
            </a:r>
            <a:endParaRPr lang="en-US" altLang="ko-KR" dirty="0" smtClean="0"/>
          </a:p>
          <a:p>
            <a:r>
              <a:rPr lang="en-US" altLang="ko-KR" dirty="0" smtClean="0"/>
              <a:t>No utilization of the domain information</a:t>
            </a:r>
          </a:p>
          <a:p>
            <a:pPr lvl="1"/>
            <a:r>
              <a:rPr lang="en-US" altLang="ko-KR" dirty="0" smtClean="0"/>
              <a:t>Yesterday’s observations might have some information on today’s latent function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541091" cy="14262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3105"/>
          <a:stretch/>
        </p:blipFill>
        <p:spPr>
          <a:xfrm>
            <a:off x="0" y="1426240"/>
            <a:ext cx="2541092" cy="14840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9991" y="1137406"/>
            <a:ext cx="4716641" cy="26703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5100" y="1485900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Sample #=1000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95099" y="2969978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Sample #=50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87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9279" y="2556180"/>
            <a:ext cx="2822721" cy="15951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758" y="1036728"/>
            <a:ext cx="2822121" cy="161667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834" y="1037432"/>
            <a:ext cx="5035924" cy="28848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4457" y="182278"/>
            <a:ext cx="9187543" cy="97045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Simple Analyses with Domain Correlation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89726" y="4082143"/>
                <a:ext cx="8233546" cy="2593294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altLang="ko-KR" dirty="0" smtClean="0"/>
                  <a:t>Estimating the mean function with the domain correlation</a:t>
                </a:r>
              </a:p>
              <a:p>
                <a:pPr lvl="1"/>
                <a:r>
                  <a:rPr lang="en-US" altLang="ko-KR" dirty="0" smtClean="0"/>
                  <a:t>Calculating the mean and the precision of Y with the correlated X</a:t>
                </a:r>
              </a:p>
              <a:p>
                <a:r>
                  <a:rPr lang="en-US" altLang="ko-KR" dirty="0" smtClean="0"/>
                  <a:t>Moving average with time-window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𝑙𝑜𝑤</m:t>
                        </m:r>
                      </m:sub>
                    </m:sSub>
                  </m:oMath>
                </a14:m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h𝑖𝑔h</m:t>
                        </m:r>
                      </m:sub>
                    </m:sSub>
                  </m:oMath>
                </a14:m>
                <a:r>
                  <a:rPr lang="en-US" altLang="ko-KR" dirty="0" smtClean="0"/>
                  <a:t>] and Dataset,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altLang="ko-KR" dirty="0" smtClean="0"/>
              </a:p>
              <a:p>
                <a:pPr marL="4500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𝑀𝐴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r>
                  <a:rPr lang="en-US" altLang="ko-KR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altLang="ko-KR" b="0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𝑙𝑜𝑤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h𝑖𝑔h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b="0" i="1" dirty="0" smtClean="0">
                    <a:latin typeface="Cambria Math" panose="02040503050406030204" pitchFamily="18" charset="0"/>
                  </a:rPr>
                  <a:t>, N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=|{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brk m:alnAt="23"/>
                      </m:rP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}|</m:t>
                    </m:r>
                  </m:oMath>
                </a14:m>
                <a:endParaRPr lang="en-US" altLang="ko-KR" dirty="0" smtClean="0"/>
              </a:p>
              <a:p>
                <a:pPr algn="just"/>
                <a:r>
                  <a:rPr lang="en-US" altLang="ko-KR" dirty="0" smtClean="0"/>
                  <a:t>Simple moving average because it does not differentiate yesterday and 10 days ago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89726" y="4082143"/>
                <a:ext cx="8233546" cy="2593294"/>
              </a:xfr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6</a:t>
            </a:fld>
            <a:endParaRPr lang="ko-KR" alt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2541091" cy="14262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3105"/>
          <a:stretch/>
        </p:blipFill>
        <p:spPr>
          <a:xfrm>
            <a:off x="0" y="1426240"/>
            <a:ext cx="2541092" cy="14840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5100" y="1485900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Sample #=1000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122383" y="1289179"/>
                <a:ext cx="3374385" cy="762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Moving </a:t>
                </a:r>
                <a:r>
                  <a:rPr lang="en-US" altLang="ko-KR" dirty="0" err="1" smtClean="0"/>
                  <a:t>Avg</a:t>
                </a:r>
                <a:r>
                  <a:rPr lang="en-US" altLang="ko-KR" dirty="0" smtClean="0"/>
                  <a:t> with </a:t>
                </a:r>
                <a:br>
                  <a:rPr lang="en-US" altLang="ko-KR" dirty="0" smtClean="0"/>
                </a:br>
                <a:r>
                  <a:rPr lang="en-US" altLang="ko-KR" dirty="0"/>
                  <a:t>T</a:t>
                </a:r>
                <a:r>
                  <a:rPr lang="en-US" altLang="ko-KR" dirty="0" smtClean="0"/>
                  <a:t>ime window [-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/>
                  <a:t>10</a:t>
                </a:r>
                <a:r>
                  <a:rPr lang="en-US" altLang="ko-KR" dirty="0" smtClean="0"/>
                  <a:t>,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 smtClean="0"/>
                  <a:t>10]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383" y="1289179"/>
                <a:ext cx="3374385" cy="762773"/>
              </a:xfrm>
              <a:prstGeom prst="rect">
                <a:avLst/>
              </a:prstGeom>
              <a:blipFill>
                <a:blip r:embed="rId8"/>
                <a:stretch>
                  <a:fillRect l="-1444" t="-3968" r="-722" b="-31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8843313" y="1119361"/>
                <a:ext cx="1473096" cy="613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/>
                  <a:t>Time window</a:t>
                </a:r>
                <a:br>
                  <a:rPr lang="en-US" altLang="ko-KR" sz="1400" dirty="0" smtClean="0"/>
                </a:br>
                <a:r>
                  <a:rPr lang="en-US" altLang="ko-KR" sz="1400" dirty="0" smtClean="0"/>
                  <a:t>[-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400" dirty="0"/>
                  <a:t>3,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400" dirty="0" smtClean="0"/>
                  <a:t>3]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313" y="1119361"/>
                <a:ext cx="1473096" cy="613758"/>
              </a:xfrm>
              <a:prstGeom prst="rect">
                <a:avLst/>
              </a:prstGeom>
              <a:blipFill>
                <a:blip r:embed="rId9"/>
                <a:stretch>
                  <a:fillRect l="-1245" t="-2000"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0316409" y="2604467"/>
                <a:ext cx="1602939" cy="613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/>
                  <a:t>Time window</a:t>
                </a:r>
                <a:br>
                  <a:rPr lang="en-US" altLang="ko-KR" sz="1400" dirty="0" smtClean="0"/>
                </a:br>
                <a:r>
                  <a:rPr lang="en-US" altLang="ko-KR" sz="1400" dirty="0" smtClean="0"/>
                  <a:t>[-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400" dirty="0" smtClean="0"/>
                  <a:t>20,</a:t>
                </a:r>
                <a:r>
                  <a:rPr lang="en-US" altLang="ko-KR" sz="1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400" dirty="0" smtClean="0"/>
                  <a:t>20]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6409" y="2604467"/>
                <a:ext cx="1602939" cy="613758"/>
              </a:xfrm>
              <a:prstGeom prst="rect">
                <a:avLst/>
              </a:prstGeom>
              <a:blipFill>
                <a:blip r:embed="rId10"/>
                <a:stretch>
                  <a:fillRect l="-1141" t="-1980" b="-19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8164" y="4362370"/>
            <a:ext cx="2549255" cy="142597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95099" y="4422028"/>
            <a:ext cx="1742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Without</a:t>
            </a:r>
          </a:p>
          <a:p>
            <a:r>
              <a:rPr lang="en-US" altLang="ko-KR" sz="1400" dirty="0" smtClean="0"/>
              <a:t>Domain Correlation</a:t>
            </a:r>
            <a:endParaRPr lang="ko-KR" altLang="en-US" sz="14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2910318"/>
            <a:ext cx="2541091" cy="145205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95099" y="2969978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Sample #=50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00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6713"/>
            <a:ext cx="2486938" cy="142466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328" y="630207"/>
            <a:ext cx="4923216" cy="27820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871" y="638962"/>
            <a:ext cx="4865474" cy="2773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1091" y="33848"/>
            <a:ext cx="9650910" cy="551259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Simple Analyses with Differentiated Domain Correlation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73397" y="3461658"/>
                <a:ext cx="8233546" cy="33630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altLang="ko-KR" dirty="0" smtClean="0"/>
                  <a:t>Differentiating the domain correlation</a:t>
                </a:r>
              </a:p>
              <a:p>
                <a:pPr lvl="1"/>
                <a:r>
                  <a:rPr lang="en-US" altLang="ko-KR" dirty="0" smtClean="0"/>
                  <a:t>Distances between the observations impact the correlation</a:t>
                </a:r>
              </a:p>
              <a:p>
                <a:pPr lvl="1"/>
                <a:r>
                  <a:rPr lang="en-US" altLang="ko-KR" dirty="0" smtClean="0"/>
                  <a:t>Linearly differentiating or exponentially differentiating</a:t>
                </a:r>
              </a:p>
              <a:p>
                <a:pPr lvl="2"/>
                <a:r>
                  <a:rPr lang="en-US" altLang="ko-KR" dirty="0" smtClean="0"/>
                  <a:t>Squared Exponential 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⁡(−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Moving average with time-window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𝑙𝑜𝑤</m:t>
                        </m:r>
                      </m:sub>
                    </m:sSub>
                  </m:oMath>
                </a14:m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h𝑖𝑔h</m:t>
                        </m:r>
                      </m:sub>
                    </m:sSub>
                  </m:oMath>
                </a14:m>
                <a:r>
                  <a:rPr lang="en-US" altLang="ko-KR" dirty="0" smtClean="0"/>
                  <a:t>] and Dataset,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altLang="ko-KR" dirty="0" smtClean="0"/>
              </a:p>
              <a:p>
                <a:pPr marL="4500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𝑀𝐴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23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  <m:sup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h𝑖𝑔h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dirty="0" smtClean="0"/>
              </a:p>
              <a:p>
                <a:r>
                  <a:rPr lang="en-US" altLang="ko-KR" dirty="0" smtClean="0"/>
                  <a:t>How to determine such differentiation? Can we make a complex differentiation?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73397" y="3461658"/>
                <a:ext cx="8233546" cy="3363038"/>
              </a:xfr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2541091" cy="142624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890170" y="778329"/>
            <a:ext cx="22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Squared Exponential </a:t>
            </a:r>
            <a:br>
              <a:rPr lang="en-US" altLang="ko-KR" dirty="0" smtClean="0"/>
            </a:br>
            <a:r>
              <a:rPr lang="en-US" altLang="ko-KR" dirty="0" smtClean="0"/>
              <a:t>with L=5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93157" y="2931712"/>
                <a:ext cx="2047933" cy="4834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/>
                  <a:t>Moving </a:t>
                </a:r>
                <a:r>
                  <a:rPr lang="en-US" altLang="ko-KR" sz="1050" dirty="0" err="1" smtClean="0"/>
                  <a:t>Avg</a:t>
                </a:r>
                <a:r>
                  <a:rPr lang="en-US" altLang="ko-KR" sz="1050" dirty="0" smtClean="0"/>
                  <a:t> with </a:t>
                </a:r>
                <a:br>
                  <a:rPr lang="en-US" altLang="ko-KR" sz="1050" dirty="0" smtClean="0"/>
                </a:br>
                <a:r>
                  <a:rPr lang="en-US" altLang="ko-KR" sz="1050" dirty="0"/>
                  <a:t>T</a:t>
                </a:r>
                <a:r>
                  <a:rPr lang="en-US" altLang="ko-KR" sz="1050" dirty="0" smtClean="0"/>
                  <a:t>ime window [-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05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sz="105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altLang="ko-KR" sz="105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050" dirty="0"/>
                  <a:t>10</a:t>
                </a:r>
                <a:r>
                  <a:rPr lang="en-US" altLang="ko-KR" sz="1050" dirty="0" smtClean="0"/>
                  <a:t>,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0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05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sz="105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ko-KR" sz="1050" i="1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altLang="ko-KR" sz="10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050" dirty="0" smtClean="0"/>
                  <a:t>10]</a:t>
                </a:r>
                <a:endParaRPr lang="ko-KR" altLang="en-US" sz="105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57" y="2931712"/>
                <a:ext cx="2047933" cy="4834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2321" y="618955"/>
            <a:ext cx="1932863" cy="1125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039698" y="801487"/>
                <a:ext cx="1396536" cy="9086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/>
                  <a:t>Linearly weighted </a:t>
                </a:r>
                <a:br>
                  <a:rPr lang="en-US" altLang="ko-KR" sz="1200" dirty="0" smtClean="0"/>
                </a:br>
                <a:r>
                  <a:rPr lang="en-US" altLang="ko-KR" sz="1200" dirty="0" smtClean="0"/>
                  <a:t>Moving </a:t>
                </a:r>
                <a:r>
                  <a:rPr lang="en-US" altLang="ko-KR" sz="1200" dirty="0" err="1" smtClean="0"/>
                  <a:t>Avg</a:t>
                </a:r>
                <a:r>
                  <a:rPr lang="en-US" altLang="ko-KR" sz="1200" dirty="0" smtClean="0"/>
                  <a:t> with </a:t>
                </a:r>
                <a:br>
                  <a:rPr lang="en-US" altLang="ko-KR" sz="1200" dirty="0" smtClean="0"/>
                </a:br>
                <a:r>
                  <a:rPr lang="en-US" altLang="ko-KR" sz="1200" dirty="0"/>
                  <a:t>T</a:t>
                </a:r>
                <a:r>
                  <a:rPr lang="en-US" altLang="ko-KR" sz="1200" dirty="0" smtClean="0"/>
                  <a:t>ime window</a:t>
                </a:r>
              </a:p>
              <a:p>
                <a:r>
                  <a:rPr lang="en-US" altLang="ko-KR" sz="1200" dirty="0" smtClean="0"/>
                  <a:t>[-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sz="1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altLang="ko-KR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200" dirty="0"/>
                  <a:t>10</a:t>
                </a:r>
                <a:r>
                  <a:rPr lang="en-US" altLang="ko-KR" sz="1200" dirty="0" smtClean="0"/>
                  <a:t>,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altLang="ko-K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200" dirty="0" smtClean="0"/>
                  <a:t>10]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698" y="801487"/>
                <a:ext cx="1396536" cy="908647"/>
              </a:xfrm>
              <a:prstGeom prst="rect">
                <a:avLst/>
              </a:prstGeom>
              <a:blipFill>
                <a:blip r:embed="rId9"/>
                <a:stretch>
                  <a:fillRect l="-4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82784" y="3416558"/>
            <a:ext cx="1981561" cy="11222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82785" y="630207"/>
            <a:ext cx="1981561" cy="111853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" y="1424660"/>
            <a:ext cx="2541091" cy="145205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95099" y="1501913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Sample #=50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409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1450" y="1761067"/>
            <a:ext cx="9590550" cy="1828813"/>
          </a:xfrm>
        </p:spPr>
        <p:txBody>
          <a:bodyPr/>
          <a:lstStyle/>
          <a:p>
            <a:r>
              <a:rPr lang="en-US" altLang="ko-KR" dirty="0" smtClean="0"/>
              <a:t>Derivation of Gaussian Process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85CD3E9B-A789-4DCF-960C-49E4EDB7DF3D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916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01493" y="26815"/>
            <a:ext cx="8435280" cy="909801"/>
          </a:xfrm>
        </p:spPr>
        <p:txBody>
          <a:bodyPr/>
          <a:lstStyle/>
          <a:p>
            <a:r>
              <a:rPr lang="en-US" altLang="ko-KR" i="1" dirty="0" smtClean="0"/>
              <a:t>Detour: </a:t>
            </a:r>
            <a:r>
              <a:rPr lang="en-US" altLang="ko-KR" dirty="0" smtClean="0"/>
              <a:t>Mapping Functions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2591688" y="963649"/>
                <a:ext cx="9420707" cy="269478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altLang="ko-KR" dirty="0" smtClean="0"/>
                  <a:t>Suppose that there are non-linearly separable data sets…</a:t>
                </a:r>
              </a:p>
              <a:p>
                <a:r>
                  <a:rPr lang="en-US" altLang="ko-KR" dirty="0" smtClean="0"/>
                  <a:t>The non-linear separable case can be linearly separable when we increase the basis space</a:t>
                </a:r>
              </a:p>
              <a:p>
                <a:pPr lvl="1"/>
                <a:r>
                  <a:rPr lang="en-US" altLang="ko-KR" dirty="0" smtClean="0"/>
                  <a:t>Standard basis: </a:t>
                </a:r>
                <a:r>
                  <a:rPr lang="en-US" altLang="ko-KR" b="1" i="1" dirty="0" smtClean="0"/>
                  <a:t>e</a:t>
                </a:r>
                <a:r>
                  <a:rPr lang="en-US" altLang="ko-KR" b="1" i="1" baseline="-25000" dirty="0" smtClean="0"/>
                  <a:t>1</a:t>
                </a:r>
                <a:r>
                  <a:rPr lang="en-US" altLang="ko-KR" b="1" i="1" dirty="0" smtClean="0"/>
                  <a:t>, e</a:t>
                </a:r>
                <a:r>
                  <a:rPr lang="en-US" altLang="ko-KR" b="1" i="1" baseline="-25000" dirty="0" smtClean="0"/>
                  <a:t>2</a:t>
                </a:r>
                <a:r>
                  <a:rPr lang="en-US" altLang="ko-KR" b="1" i="1" dirty="0" smtClean="0"/>
                  <a:t>, e</a:t>
                </a:r>
                <a:r>
                  <a:rPr lang="en-US" altLang="ko-KR" b="1" i="1" baseline="-25000" dirty="0" smtClean="0"/>
                  <a:t>3</a:t>
                </a:r>
                <a:r>
                  <a:rPr lang="en-US" altLang="ko-KR" b="1" i="1" dirty="0" smtClean="0"/>
                  <a:t>…,e</a:t>
                </a:r>
                <a:r>
                  <a:rPr lang="en-US" altLang="ko-KR" b="1" i="1" baseline="-25000" dirty="0" smtClean="0"/>
                  <a:t>n</a:t>
                </a:r>
                <a:r>
                  <a:rPr lang="en-US" altLang="ko-KR" dirty="0" smtClean="0"/>
                  <a:t>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 Linearly independent and generate </a:t>
                </a:r>
                <a:r>
                  <a:rPr lang="en-US" altLang="ko-KR" b="1" i="1" dirty="0" err="1" smtClean="0">
                    <a:sym typeface="Wingdings" panose="05000000000000000000" pitchFamily="2" charset="2"/>
                  </a:rPr>
                  <a:t>R</a:t>
                </a:r>
                <a:r>
                  <a:rPr lang="en-US" altLang="ko-KR" b="1" i="1" baseline="30000" dirty="0" err="1" smtClean="0">
                    <a:sym typeface="Wingdings" panose="05000000000000000000" pitchFamily="2" charset="2"/>
                  </a:rPr>
                  <a:t>n</a:t>
                </a:r>
                <a:endParaRPr lang="en-US" altLang="ko-KR" b="1" i="1" baseline="30000" dirty="0" smtClean="0"/>
              </a:p>
              <a:p>
                <a:r>
                  <a:rPr lang="en-US" altLang="ko-KR" dirty="0" smtClean="0"/>
                  <a:t>Expanding the Basis through Space mapping function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𝜙</m:t>
                    </m:r>
                    <m:r>
                      <a:rPr lang="en-US" altLang="ko-KR" b="0" i="1" smtClean="0">
                        <a:latin typeface="Cambria Math"/>
                      </a:rPr>
                      <m:t> :</m:t>
                    </m:r>
                    <m:r>
                      <a:rPr lang="en-US" altLang="ko-KR" b="0" i="1" smtClean="0">
                        <a:latin typeface="Cambria Math"/>
                      </a:rPr>
                      <m:t>𝐿</m:t>
                    </m:r>
                    <m:r>
                      <a:rPr lang="en-US" altLang="ko-KR" b="0" i="1" smtClean="0">
                        <a:latin typeface="Cambria Math"/>
                      </a:rPr>
                      <m:t> →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𝐻</m:t>
                    </m:r>
                  </m:oMath>
                </a14:m>
                <a:endParaRPr lang="en-US" altLang="ko-KR" b="0" dirty="0" smtClean="0">
                  <a:ea typeface="Cambria Math"/>
                </a:endParaRPr>
              </a:p>
              <a:p>
                <a:pPr lvl="1"/>
                <a:r>
                  <a:rPr lang="en-US" altLang="ko-KR" dirty="0" smtClean="0"/>
                  <a:t>Or, transformation function, etc…</a:t>
                </a:r>
              </a:p>
              <a:p>
                <a:r>
                  <a:rPr lang="en-US" altLang="ko-KR" dirty="0" smtClean="0"/>
                  <a:t>Any problem????</a:t>
                </a:r>
              </a:p>
              <a:p>
                <a:pPr lvl="1"/>
                <a:r>
                  <a:rPr lang="en-US" altLang="ko-KR" dirty="0" smtClean="0"/>
                  <a:t>Feature space becomes bigger and bigger….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1688" y="963649"/>
                <a:ext cx="9420707" cy="269478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231145" y="6310539"/>
            <a:ext cx="753545" cy="365125"/>
          </a:xfrm>
        </p:spPr>
        <p:txBody>
          <a:bodyPr/>
          <a:lstStyle/>
          <a:p>
            <a:fld id="{E4E48515-694B-44C7-A9EB-D2CB2C6423BC}" type="slidenum">
              <a:rPr lang="ko-KR" altLang="en-US" smtClean="0"/>
              <a:t>9</a:t>
            </a:fld>
            <a:endParaRPr lang="ko-KR" altLang="en-US" dirty="0"/>
          </a:p>
        </p:txBody>
      </p:sp>
      <p:grpSp>
        <p:nvGrpSpPr>
          <p:cNvPr id="1030" name="그룹 1029"/>
          <p:cNvGrpSpPr/>
          <p:nvPr/>
        </p:nvGrpSpPr>
        <p:grpSpPr>
          <a:xfrm>
            <a:off x="3722111" y="3370347"/>
            <a:ext cx="8098627" cy="3173925"/>
            <a:chOff x="780407" y="2780928"/>
            <a:chExt cx="8098627" cy="3173925"/>
          </a:xfrm>
        </p:grpSpPr>
        <p:cxnSp>
          <p:nvCxnSpPr>
            <p:cNvPr id="92" name="직선 연결선 91"/>
            <p:cNvCxnSpPr/>
            <p:nvPr/>
          </p:nvCxnSpPr>
          <p:spPr>
            <a:xfrm>
              <a:off x="6276449" y="4523077"/>
              <a:ext cx="743823" cy="70612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/>
            <p:nvPr/>
          </p:nvCxnSpPr>
          <p:spPr>
            <a:xfrm>
              <a:off x="6272700" y="3457968"/>
              <a:ext cx="1201043" cy="104411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>
              <a:stCxn id="55" idx="5"/>
              <a:endCxn id="58" idx="5"/>
            </p:cNvCxnSpPr>
            <p:nvPr/>
          </p:nvCxnSpPr>
          <p:spPr>
            <a:xfrm>
              <a:off x="1254871" y="4230059"/>
              <a:ext cx="1201043" cy="104411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>
              <a:endCxn id="56" idx="7"/>
            </p:cNvCxnSpPr>
            <p:nvPr/>
          </p:nvCxnSpPr>
          <p:spPr>
            <a:xfrm flipH="1">
              <a:off x="1258985" y="4151829"/>
              <a:ext cx="1138243" cy="101210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/>
            <p:nvPr/>
          </p:nvCxnSpPr>
          <p:spPr>
            <a:xfrm flipV="1">
              <a:off x="1187624" y="2996952"/>
              <a:ext cx="0" cy="25202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/>
            <p:nvPr/>
          </p:nvCxnSpPr>
          <p:spPr>
            <a:xfrm>
              <a:off x="971600" y="5229200"/>
              <a:ext cx="266429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타원 54"/>
            <p:cNvSpPr/>
            <p:nvPr/>
          </p:nvSpPr>
          <p:spPr>
            <a:xfrm>
              <a:off x="1092523" y="4072502"/>
              <a:ext cx="190202" cy="18459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>
              <a:off x="1096637" y="5136905"/>
              <a:ext cx="190202" cy="18459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>
              <a:off x="2293566" y="4077072"/>
              <a:ext cx="190202" cy="18459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2293566" y="5116618"/>
              <a:ext cx="190202" cy="18459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직사각형 62"/>
                <p:cNvSpPr/>
                <p:nvPr/>
              </p:nvSpPr>
              <p:spPr>
                <a:xfrm>
                  <a:off x="780407" y="3010406"/>
                  <a:ext cx="47250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3" name="직사각형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407" y="3010406"/>
                  <a:ext cx="472502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직사각형 64"/>
                <p:cNvSpPr/>
                <p:nvPr/>
              </p:nvSpPr>
              <p:spPr>
                <a:xfrm>
                  <a:off x="3231211" y="5229200"/>
                  <a:ext cx="46717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5" name="직사각형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1211" y="5229200"/>
                  <a:ext cx="46717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직사각형 65"/>
            <p:cNvSpPr/>
            <p:nvPr/>
          </p:nvSpPr>
          <p:spPr>
            <a:xfrm>
              <a:off x="883828" y="4839581"/>
              <a:ext cx="3080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/>
                <a:t>a</a:t>
              </a:r>
              <a:endParaRPr lang="ko-KR" altLang="en-US" b="1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844527" y="4077072"/>
              <a:ext cx="2968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/>
                <a:t>c</a:t>
              </a:r>
              <a:endParaRPr lang="ko-KR" altLang="en-US" b="1" dirty="0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2460496" y="4869160"/>
              <a:ext cx="3048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/>
                <a:t>b</a:t>
              </a:r>
              <a:endParaRPr lang="ko-KR" altLang="en-US" b="1" dirty="0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2460496" y="4067780"/>
              <a:ext cx="309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/>
                <a:t>d</a:t>
              </a:r>
              <a:endParaRPr lang="ko-KR" altLang="en-US" b="1" dirty="0"/>
            </a:p>
          </p:txBody>
        </p:sp>
        <p:cxnSp>
          <p:nvCxnSpPr>
            <p:cNvPr id="70" name="직선 화살표 연결선 69"/>
            <p:cNvCxnSpPr/>
            <p:nvPr/>
          </p:nvCxnSpPr>
          <p:spPr>
            <a:xfrm>
              <a:off x="3304336" y="4208077"/>
              <a:ext cx="204630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/>
            <p:cNvCxnSpPr/>
            <p:nvPr/>
          </p:nvCxnSpPr>
          <p:spPr>
            <a:xfrm flipV="1">
              <a:off x="6279761" y="2780928"/>
              <a:ext cx="0" cy="201622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/>
            <p:cNvCxnSpPr/>
            <p:nvPr/>
          </p:nvCxnSpPr>
          <p:spPr>
            <a:xfrm>
              <a:off x="6063737" y="4509120"/>
              <a:ext cx="210866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직사각형 76"/>
                <p:cNvSpPr/>
                <p:nvPr/>
              </p:nvSpPr>
              <p:spPr>
                <a:xfrm>
                  <a:off x="5820830" y="2898922"/>
                  <a:ext cx="487377" cy="3730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7" name="직사각형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0830" y="2898922"/>
                  <a:ext cx="487377" cy="373051"/>
                </a:xfrm>
                <a:prstGeom prst="rect">
                  <a:avLst/>
                </a:prstGeom>
                <a:blipFill>
                  <a:blip r:embed="rId6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직사각형 77"/>
                <p:cNvSpPr/>
                <p:nvPr/>
              </p:nvSpPr>
              <p:spPr>
                <a:xfrm>
                  <a:off x="8100392" y="4437112"/>
                  <a:ext cx="487377" cy="37253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8" name="직사각형 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0392" y="4437112"/>
                  <a:ext cx="487377" cy="372538"/>
                </a:xfrm>
                <a:prstGeom prst="rect">
                  <a:avLst/>
                </a:prstGeom>
                <a:blipFill>
                  <a:blip r:embed="rId7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직선 화살표 연결선 78"/>
            <p:cNvCxnSpPr/>
            <p:nvPr/>
          </p:nvCxnSpPr>
          <p:spPr>
            <a:xfrm flipH="1">
              <a:off x="5220072" y="4338816"/>
              <a:ext cx="1224137" cy="11787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직사각형 85"/>
                <p:cNvSpPr/>
                <p:nvPr/>
              </p:nvSpPr>
              <p:spPr>
                <a:xfrm>
                  <a:off x="4539590" y="5475302"/>
                  <a:ext cx="967509" cy="4019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e>
                        </m:rad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6" name="직사각형 8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9590" y="5475302"/>
                  <a:ext cx="967509" cy="40197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타원 86"/>
            <p:cNvSpPr/>
            <p:nvPr/>
          </p:nvSpPr>
          <p:spPr>
            <a:xfrm>
              <a:off x="6186759" y="3376571"/>
              <a:ext cx="190202" cy="18459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타원 87"/>
            <p:cNvSpPr/>
            <p:nvPr/>
          </p:nvSpPr>
          <p:spPr>
            <a:xfrm>
              <a:off x="7387802" y="4420687"/>
              <a:ext cx="190202" cy="18459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/>
            <p:cNvSpPr/>
            <p:nvPr/>
          </p:nvSpPr>
          <p:spPr>
            <a:xfrm>
              <a:off x="6925536" y="5122948"/>
              <a:ext cx="190202" cy="18459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/>
            <p:cNvSpPr/>
            <p:nvPr/>
          </p:nvSpPr>
          <p:spPr>
            <a:xfrm>
              <a:off x="6181713" y="4416825"/>
              <a:ext cx="190202" cy="18459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4" name="직사각형 1023"/>
                <p:cNvSpPr/>
                <p:nvPr/>
              </p:nvSpPr>
              <p:spPr>
                <a:xfrm>
                  <a:off x="4677429" y="4432855"/>
                  <a:ext cx="14720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𝒂</m:t>
                            </m:r>
                          </m:e>
                        </m:acc>
                        <m:r>
                          <a:rPr lang="en-US" altLang="ko-KR" i="1">
                            <a:latin typeface="Cambria Math"/>
                          </a:rPr>
                          <m:t>=(0,0,0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24" name="직사각형 10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7429" y="4432855"/>
                  <a:ext cx="1472070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4918" b="-1475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5" name="직사각형 1024"/>
                <p:cNvSpPr/>
                <p:nvPr/>
              </p:nvSpPr>
              <p:spPr>
                <a:xfrm>
                  <a:off x="7410170" y="4067174"/>
                  <a:ext cx="1468864" cy="38433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𝒃</m:t>
                            </m:r>
                          </m:e>
                        </m:acc>
                        <m:r>
                          <a:rPr lang="en-US" altLang="ko-KR" i="1">
                            <a:latin typeface="Cambria Math"/>
                          </a:rPr>
                          <m:t>=(1,0,0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25" name="직사각형 10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0170" y="4067174"/>
                  <a:ext cx="1468864" cy="384336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58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6" name="직사각형 1025"/>
                <p:cNvSpPr/>
                <p:nvPr/>
              </p:nvSpPr>
              <p:spPr>
                <a:xfrm>
                  <a:off x="6268282" y="3561161"/>
                  <a:ext cx="14720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𝒄</m:t>
                            </m:r>
                          </m:e>
                        </m:acc>
                        <m:r>
                          <a:rPr lang="en-US" altLang="ko-KR" i="1">
                            <a:latin typeface="Cambria Math"/>
                          </a:rPr>
                          <m:t>=(0,0,1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26" name="직사각형 10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8282" y="3561161"/>
                  <a:ext cx="1472070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4918" b="-1475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7" name="직사각형 1026"/>
                <p:cNvSpPr/>
                <p:nvPr/>
              </p:nvSpPr>
              <p:spPr>
                <a:xfrm>
                  <a:off x="6582963" y="5274175"/>
                  <a:ext cx="1707006" cy="4019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𝒅</m:t>
                            </m:r>
                          </m:e>
                        </m:acc>
                        <m:r>
                          <a:rPr lang="en-US" altLang="ko-KR" i="1">
                            <a:latin typeface="Cambria Math"/>
                          </a:rPr>
                          <m:t>=(1,</m:t>
                        </m:r>
                        <m:rad>
                          <m:radPr>
                            <m:deg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e>
                        </m:rad>
                        <m:r>
                          <a:rPr lang="en-US" altLang="ko-KR" i="1">
                            <a:latin typeface="Cambria Math"/>
                          </a:rPr>
                          <m:t>,1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27" name="직사각형 10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2963" y="5274175"/>
                  <a:ext cx="1707006" cy="40197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9" name="직사각형 1028"/>
                <p:cNvSpPr/>
                <p:nvPr/>
              </p:nvSpPr>
              <p:spPr>
                <a:xfrm>
                  <a:off x="1390906" y="5585521"/>
                  <a:ext cx="21972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dirty="0">
                                <a:latin typeface="Cambria Math"/>
                              </a:rPr>
                              <m:t>a</m:t>
                            </m:r>
                          </m:e>
                        </m:d>
                        <m:r>
                          <a:rPr lang="en-US" altLang="ko-KR" dirty="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/>
                          </a:rPr>
                          <m:t>Original</m:t>
                        </m:r>
                        <m:r>
                          <a:rPr lang="en-US" altLang="ko-KR" dirty="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/>
                          </a:rPr>
                          <m:t>space</m:t>
                        </m:r>
                        <m:r>
                          <a:rPr lang="en-US" altLang="ko-KR" dirty="0">
                            <a:latin typeface="Cambria Math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/>
                          </a:rPr>
                          <m:t>L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29" name="직사각형 10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0906" y="5585521"/>
                  <a:ext cx="2197268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직사각형 101"/>
                <p:cNvSpPr/>
                <p:nvPr/>
              </p:nvSpPr>
              <p:spPr>
                <a:xfrm>
                  <a:off x="5494658" y="5585521"/>
                  <a:ext cx="231749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dirty="0">
                                <a:latin typeface="Cambria Math"/>
                              </a:rPr>
                              <m:t>b</m:t>
                            </m:r>
                          </m:e>
                        </m:d>
                        <m:r>
                          <a:rPr lang="en-US" altLang="ko-KR" dirty="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/>
                          </a:rPr>
                          <m:t>Mapping</m:t>
                        </m:r>
                        <m:r>
                          <a:rPr lang="en-US" altLang="ko-KR" dirty="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/>
                          </a:rPr>
                          <m:t>space</m:t>
                        </m:r>
                        <m:r>
                          <a:rPr lang="en-US" altLang="ko-KR" dirty="0">
                            <a:latin typeface="Cambria Math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/>
                          </a:rPr>
                          <m:t>H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2" name="직사각형 10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4658" y="5585521"/>
                  <a:ext cx="2317494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직사각형 42"/>
              <p:cNvSpPr/>
              <p:nvPr/>
            </p:nvSpPr>
            <p:spPr>
              <a:xfrm>
                <a:off x="6204113" y="3705844"/>
                <a:ext cx="2195858" cy="1032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>
                          <a:latin typeface="Cambria Math"/>
                        </a:rPr>
                        <m:t>𝜙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ko-KR" i="1">
                          <a:latin typeface="Cambria Math"/>
                        </a:rPr>
                        <m:t>= 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2</m:t>
                                    </m:r>
                                  </m:e>
                                </m:rad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3" name="직사각형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113" y="3705844"/>
                <a:ext cx="2195858" cy="103265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280618" y="5408712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(0,0)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3277088" y="458375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(0,1)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199605" y="519966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(1,0)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209298" y="438608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(1,1)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406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Custom 2">
      <a:dk1>
        <a:srgbClr val="000000"/>
      </a:dk1>
      <a:lt1>
        <a:srgbClr val="EAEAEA"/>
      </a:lt1>
      <a:dk2>
        <a:srgbClr val="000000"/>
      </a:dk2>
      <a:lt2>
        <a:srgbClr val="F8F8F8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9383</TotalTime>
  <Words>857</Words>
  <Application>Microsoft Office PowerPoint</Application>
  <PresentationFormat>Widescreen</PresentationFormat>
  <Paragraphs>325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돋움</vt:lpstr>
      <vt:lpstr>맑은 고딕</vt:lpstr>
      <vt:lpstr>Calisto MT</vt:lpstr>
      <vt:lpstr>Cambria Math</vt:lpstr>
      <vt:lpstr>Trebuchet MS</vt:lpstr>
      <vt:lpstr>Wingdings</vt:lpstr>
      <vt:lpstr>Wingdings 2</vt:lpstr>
      <vt:lpstr>Slate</vt:lpstr>
      <vt:lpstr>Gaussian Process</vt:lpstr>
      <vt:lpstr>Simple Continuous Domain Analysis</vt:lpstr>
      <vt:lpstr>Continuous Domain Data</vt:lpstr>
      <vt:lpstr>Underlying Function and Observations</vt:lpstr>
      <vt:lpstr>Simple Analyses without Domain Correlation</vt:lpstr>
      <vt:lpstr>Simple Analyses with Domain Correlation</vt:lpstr>
      <vt:lpstr>Simple Analyses with Differentiated Domain Correlation</vt:lpstr>
      <vt:lpstr>Derivation of Gaussian Process</vt:lpstr>
      <vt:lpstr>Detour: Mapping Functions</vt:lpstr>
      <vt:lpstr>Linear Regression with Basis Function</vt:lpstr>
      <vt:lpstr>Detour: Kernel Function</vt:lpstr>
      <vt:lpstr>Detour: Polynomial Kernel Function</vt:lpstr>
      <vt:lpstr>Modeling Noise with Gaussian Distribution</vt:lpstr>
      <vt:lpstr>Marginal Gaussian Distribution</vt:lpstr>
      <vt:lpstr>Marginal and Conditional Distribution of P(T)</vt:lpstr>
      <vt:lpstr>Sampling of P(T)</vt:lpstr>
      <vt:lpstr>Mean and Covariance of P(t_(N+1) |T_N )</vt:lpstr>
      <vt:lpstr>Gaussian Process Regression</vt:lpstr>
      <vt:lpstr>Random Process</vt:lpstr>
      <vt:lpstr>Hyper-parameters of Gaussian Process Regression</vt:lpstr>
      <vt:lpstr>Probabilistic Programming for Hyperparameter Learning of GP (1)</vt:lpstr>
      <vt:lpstr>Probabilistic Programming for Hyperparameter Learning of GP (2)</vt:lpstr>
      <vt:lpstr>Gaussian Process Classifier</vt:lpstr>
      <vt:lpstr>Bayesian Optimization with Gaussian Process</vt:lpstr>
      <vt:lpstr>Acquisition Function: Maximum Probability of Improvement</vt:lpstr>
      <vt:lpstr>Acquisition Function: Maximum Expected Improvement</vt:lpstr>
      <vt:lpstr>Bayesian Optimization Result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Variational Inference on Probabilistic Graphical Models</dc:title>
  <dc:creator>Il-Chul Moon</dc:creator>
  <cp:lastModifiedBy>Il-Chul Moon</cp:lastModifiedBy>
  <cp:revision>391</cp:revision>
  <dcterms:created xsi:type="dcterms:W3CDTF">2013-08-14T02:12:56Z</dcterms:created>
  <dcterms:modified xsi:type="dcterms:W3CDTF">2017-03-28T19:48:38Z</dcterms:modified>
</cp:coreProperties>
</file>